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12161838" cy="6858000"/>
  <p:notesSz cx="6858000" cy="12161838"/>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84917" autoAdjust="0"/>
  </p:normalViewPr>
  <p:slideViewPr>
    <p:cSldViewPr snapToGrid="0" snapToObjects="1">
      <p:cViewPr varScale="1">
        <p:scale>
          <a:sx n="96" d="100"/>
          <a:sy n="96" d="100"/>
        </p:scale>
        <p:origin x="112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20"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9237480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本日は、当社の事業継続とお客様の信頼を守るための取り組みとして、『サプライチェーン・サイバーセキュリティ統治体制の構築』、および経済産業省が整備を進める『SCS評価制度』への対応方針についてご説明します。本資料は、方針決定に向けた論点を整理したものです。まず、なぜ今この対応が必要なのかという背景からご説明します。</a:t>
            </a:r>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こちらは参考情報です。委託先が数百社規模にのぼる場合、調査依頼・回収・リスク評価を効率化する管理プラットフォームがあります。一例として、NRIセキュアテクノロジーズの『Secure SketCH』のサプライチェーン管理機能などが挙げられます。ただし、繰り返しになりますが、SCS評価制度は特定製品の導入を条件とはしていません。ツールの要否や選定は、自社の要件と複数の選択肢を比較したうえでご判断いただく必要があります。『このツールを入れれば安心』という進め方は、対策が形骸化する原因になりますので、あくまで手段の一つとしてご参照ください。（本ページは社内検討用の参考であり、稟議の決議対象には含めていません。）</a:t>
            </a:r>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最後に、本資料の出典とご留意事項です。制度に関する記載は、IPAが公開しているSCS評価制度の公式情報に基づいています。ただし、制度はまだ整備の途中であり、★の項目数や時期などの数値は今後変わり得ます。必ず経済産業省・IPAの一次情報で最新の内容をご確認ください。また、『対応しなければ取引から外される』などと不安を煽り、特定製品の購入を迫るような勧誘には注意が必要です。この点は経済産業省も注意喚起を行っています。本資料の内容やご不明な点は、記載の窓口までお問い合わせください。以上で説明を終わります。ご清聴ありがとうございました。</a:t>
            </a:r>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まず背景です。当社自身のセキュリティ投資により、自社インフラの防御は強固になっています。しかし近年の攻撃者は、守りの固い当社を直接狙うのではなく、セキュリティの手薄な委託先・取引先を足がかりに侵入するケースが増えています。委託先がランサムウェアに感染し、発注元である当社の操業が止まる、あるいは重要情報が漏えいするといった事態が国内でも起きています。仮に委託先の不備が原因であっても、社会やお客様からは『委託先のせい』では済まされず、発注元である当社の経営責任・管理不足が問われます。加えて、現在の当社の取引先確認はExcelアンケートが中心で形骸化が目立ち、実効性のあるリスク管理ができていないのが実情です。このサプライチェーンの穴を塞ぐことが、いま当社に求められる急務の課題です。</a:t>
            </a:r>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この課題に対し、国（経済産業省・IPA・国家サイバー統括室）が主導して整備を進めているのが『SCS評価制度』です。これは、取引先の対策レベルを★の段階で示す、企業間取引の共通のモノサシです。当社にとっての最大の利点は、取引先に『どのレベルのセキュリティを求めるか』の客観的な基準ができる点です。全委託先に求める最低ラインが★3、当社のコア業務や機密情報を扱う重要委託先に求める標準ラインが★4です。一点、重要な前提として、この制度はまだ整備の途中です。要求事項や評価用ガイドはこれから順次公表されます。基本ルールが本年8月頃、評価用ガイドが10月頃、運用開始は2026年度末の予定です。だからこそ、情報が出そろう前のいま、当社としての対応方針を固めておくことが重要になります。</a:t>
            </a:r>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方針を決めるうえで、制度を正しく理解しておくべき留意点が3つあります。1つ目、この制度はあくまで任意です。対応の可否や時期だけで取引を打ち切るものではありません。また、すでにISMS認証やプライバシーマークで十分に管理できている委託先には、SCSの★を無理に取り直すことを求めず、既存の認証で対応状況を説明していただくこともできます。ただし、ISMS・PマークとSCSの★は評価手法が異なり、自動的に同等とみなされるわけではない点には留意します。2つ目、特定の製品やツールの導入を条件とする制度ではありません。『ツールを入れれば安心』という進め方は避けます。3つ目、委託先へのセキュリティ要請は、独占禁止法上の優越的地位の濫用に当たらないよう配慮が必要です。この点は経済産業省と公正取引委員会が本年3月にガイダンスを示しています。つまり、当社が『協力・並走』の姿勢で進めることが、実効性・信頼・法令順守のいずれの観点からも前提になります。</a:t>
            </a:r>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では、委託先の管理を放置した場合に何が起きるか。大きく2つの経営リスクがあります。1つ目は事業停止リスクです。当社のIT基盤や受発注システムと接続している重要委託先が攻撃を受ければ、当社のビジネスも巻き添えで止まります。2つ目はブランド毀損・賠償リスクです。委託先に預けている当社の顧客データや機密情報が漏えいすれば、社会的信用の失墜と、多額の賠償責任につながります。本制度では、取引先の重要度に応じて求める★を設定できます。これを活用し、委託先を一方的に統制するのではなく、委託先と協力しながら、リスクに応じた守りを段階的に固めていくことが、現実的かつ実効的なアプローチです。</a:t>
            </a:r>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本方針の推進は、当社に3つの経営メリットをもたらします。1つ目は確認業務の効率化です。国の共通基準を使うことで、これまで調達部門や情報システム部門が手作業で行っていたExcelアンケートの送付・回収・集計を標準化・簡素化し、負担を軽くできます。2つ目はリスクの可視化です。どの委託先のどの対策が遅れているかが把握でき、的確な改善要請やリスクヘッジが可能になります。3つ目は説明責任の強化です。コーポレートガバナンス・コードでもサプライチェーンリスクの管理が求められる中、本制度に沿った管理は、適切な経営管理を行っている確かな証跡となり、株主や市場へ説明できます。</a:t>
            </a:r>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投資判断の材料として、投資対効果の考え方をお示しします。コスト側は、対象となる委託先の社数、現行の年間確認工数、そして体制やツールを含む想定投資レンジです。効果側は、確認工数の削減見込み、インシデント発生時に回避できる想定損失、そしてガバナンス強化や取引継続の安定といった定性的な効果です。このページの数値はあえて空欄にしています。当社の委託先数と現行の工数をもとに具体的に試算し、定量的な投資判断につなげたいと考えています。試算にあたっては、次のスライドの進め方のステップ1で洗い出す委託先数が基礎になります。</a:t>
            </a:r>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具体的な進め方は3ステップです。ステップ1は現状把握です。まず重要委託先を洗い出し、当社システムとの接続状況を棚卸しします。ステップ2は実態の可視化です。委託先のSCS対応状況を調査・回収します。ステップ3は定常運用です。重要度に応じた★を要請し、継続的にリスクを統治していきます。委託先が多数にのぼる場合は、これらの調査・回収・評価を効率化する管理プラットフォームの活用も選択肢になります。ただし、ツールの要否や具体的な選定は、対応要件が固まった次の段階であらためて判断する方針です。まずは自社の現状把握と方針の承認を優先します。</a:t>
            </a:r>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本日ご決議いただきたいのは3点です。1点目、サプライチェーンセキュリティ強化に向けた本プロジェクトの発足です。2点目、SCS評価制度への対応方針、すなわち★の方針、段階的なアプローチ、そして独占禁止法への配慮を含めた方針のご承認です。3点目、委託先の棚卸しと実態調査への着手です。なお、具体的なツールの選定や導入予算については、本日は含めておりません。対応要件を固めたうえで、あらためて上申いたします。本日は、この方針と着手についてのご承認をお願いいたします。ご審議のほど、何卒よろしくお願い申し上げます。</a:t>
            </a:r>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F3864"/>
        </a:solidFill>
        <a:effectLst/>
      </p:bgPr>
    </p:bg>
    <p:spTree>
      <p:nvGrpSpPr>
        <p:cNvPr id="1" name=""/>
        <p:cNvGrpSpPr/>
        <p:nvPr/>
      </p:nvGrpSpPr>
      <p:grpSpPr>
        <a:xfrm>
          <a:off x="0" y="0"/>
          <a:ext cx="0" cy="0"/>
          <a:chOff x="0" y="0"/>
          <a:chExt cx="0" cy="0"/>
        </a:xfrm>
      </p:grpSpPr>
      <p:sp>
        <p:nvSpPr>
          <p:cNvPr id="2" name="Shape 0"/>
          <p:cNvSpPr/>
          <p:nvPr/>
        </p:nvSpPr>
        <p:spPr>
          <a:xfrm>
            <a:off x="0" y="0"/>
            <a:ext cx="256032" cy="6858000"/>
          </a:xfrm>
          <a:prstGeom prst="rect">
            <a:avLst/>
          </a:prstGeom>
          <a:solidFill>
            <a:srgbClr val="2E5496"/>
          </a:solidFill>
          <a:ln/>
        </p:spPr>
        <p:txBody>
          <a:bodyPr/>
          <a:lstStyle/>
          <a:p>
            <a:endParaRPr lang="ja-JP" altLang="en-US"/>
          </a:p>
        </p:txBody>
      </p:sp>
      <p:sp>
        <p:nvSpPr>
          <p:cNvPr id="3" name="Text 1"/>
          <p:cNvSpPr/>
          <p:nvPr/>
        </p:nvSpPr>
        <p:spPr>
          <a:xfrm>
            <a:off x="868680" y="1234440"/>
            <a:ext cx="7315200" cy="365760"/>
          </a:xfrm>
          <a:prstGeom prst="rect">
            <a:avLst/>
          </a:prstGeom>
          <a:noFill/>
          <a:ln/>
        </p:spPr>
        <p:txBody>
          <a:bodyPr wrap="square" lIns="0" tIns="0" rIns="0" bIns="0" rtlCol="0" anchor="ctr"/>
          <a:lstStyle/>
          <a:p>
            <a:pPr marL="0" indent="0">
              <a:buNone/>
            </a:pPr>
            <a:r>
              <a:rPr lang="en-US" sz="1500" b="1" kern="0" spc="300" dirty="0">
                <a:solidFill>
                  <a:srgbClr val="D9E1F2"/>
                </a:solidFill>
                <a:latin typeface="Yu Gothic" pitchFamily="34" charset="0"/>
                <a:ea typeface="Yu Gothic" pitchFamily="34" charset="-122"/>
                <a:cs typeface="Yu Gothic" pitchFamily="34" charset="-120"/>
              </a:rPr>
              <a:t>【社内稟議用】</a:t>
            </a:r>
            <a:endParaRPr lang="en-US" sz="1500" dirty="0"/>
          </a:p>
        </p:txBody>
      </p:sp>
      <p:sp>
        <p:nvSpPr>
          <p:cNvPr id="4" name="Text 2"/>
          <p:cNvSpPr/>
          <p:nvPr/>
        </p:nvSpPr>
        <p:spPr>
          <a:xfrm>
            <a:off x="868680" y="1737360"/>
            <a:ext cx="10607040" cy="1737360"/>
          </a:xfrm>
          <a:prstGeom prst="rect">
            <a:avLst/>
          </a:prstGeom>
          <a:noFill/>
          <a:ln/>
        </p:spPr>
        <p:txBody>
          <a:bodyPr wrap="square" lIns="0" tIns="0" rIns="0" bIns="0" rtlCol="0" anchor="ctr"/>
          <a:lstStyle/>
          <a:p>
            <a:pPr marL="0" indent="0">
              <a:lnSpc>
                <a:spcPct val="112000"/>
              </a:lnSpc>
              <a:buNone/>
            </a:pPr>
            <a:r>
              <a:rPr lang="en-US" sz="3100" b="1" dirty="0">
                <a:solidFill>
                  <a:srgbClr val="FFFFFF"/>
                </a:solidFill>
                <a:latin typeface="Yu Gothic" pitchFamily="34" charset="0"/>
                <a:ea typeface="Yu Gothic" pitchFamily="34" charset="-122"/>
                <a:cs typeface="Yu Gothic" pitchFamily="34" charset="-120"/>
              </a:rPr>
              <a:t>サプライチェーン・サイバーセキュリティ統治体制の構築</a:t>
            </a:r>
            <a:endParaRPr lang="en-US" sz="3100" dirty="0"/>
          </a:p>
          <a:p>
            <a:pPr marL="0" indent="0">
              <a:lnSpc>
                <a:spcPct val="112000"/>
              </a:lnSpc>
              <a:buNone/>
            </a:pPr>
            <a:r>
              <a:rPr lang="en-US" sz="3100" b="1" dirty="0">
                <a:solidFill>
                  <a:srgbClr val="FFFFFF"/>
                </a:solidFill>
                <a:latin typeface="Yu Gothic" pitchFamily="34" charset="0"/>
                <a:ea typeface="Yu Gothic" pitchFamily="34" charset="-122"/>
                <a:cs typeface="Yu Gothic" pitchFamily="34" charset="-120"/>
              </a:rPr>
              <a:t>および経済産業省「SCS評価制度」への対応方針</a:t>
            </a:r>
            <a:endParaRPr lang="en-US" sz="3100" dirty="0"/>
          </a:p>
        </p:txBody>
      </p:sp>
      <p:sp>
        <p:nvSpPr>
          <p:cNvPr id="5" name="Text 3"/>
          <p:cNvSpPr/>
          <p:nvPr/>
        </p:nvSpPr>
        <p:spPr>
          <a:xfrm>
            <a:off x="868680" y="3794760"/>
            <a:ext cx="10058400" cy="457200"/>
          </a:xfrm>
          <a:prstGeom prst="rect">
            <a:avLst/>
          </a:prstGeom>
          <a:noFill/>
          <a:ln/>
        </p:spPr>
        <p:txBody>
          <a:bodyPr wrap="square" lIns="0" tIns="0" rIns="0" bIns="0" rtlCol="0" anchor="ctr"/>
          <a:lstStyle/>
          <a:p>
            <a:pPr marL="0" indent="0">
              <a:buNone/>
            </a:pPr>
            <a:r>
              <a:rPr lang="en-US" sz="1800" dirty="0">
                <a:solidFill>
                  <a:srgbClr val="D9E1F2"/>
                </a:solidFill>
                <a:latin typeface="Yu Gothic" pitchFamily="34" charset="0"/>
                <a:ea typeface="Yu Gothic" pitchFamily="34" charset="-122"/>
                <a:cs typeface="Yu Gothic" pitchFamily="34" charset="-120"/>
              </a:rPr>
              <a:t>発注元企業向け 説明資料（テンプレート）</a:t>
            </a:r>
            <a:endParaRPr lang="en-US" sz="1800" dirty="0"/>
          </a:p>
        </p:txBody>
      </p:sp>
      <p:sp>
        <p:nvSpPr>
          <p:cNvPr id="6" name="Shape 4"/>
          <p:cNvSpPr/>
          <p:nvPr/>
        </p:nvSpPr>
        <p:spPr>
          <a:xfrm>
            <a:off x="896112" y="4434840"/>
            <a:ext cx="3840480" cy="0"/>
          </a:xfrm>
          <a:prstGeom prst="line">
            <a:avLst/>
          </a:prstGeom>
          <a:noFill/>
          <a:ln w="19050">
            <a:solidFill>
              <a:srgbClr val="44618C"/>
            </a:solidFill>
            <a:prstDash val="solid"/>
          </a:ln>
        </p:spPr>
        <p:txBody>
          <a:bodyPr/>
          <a:lstStyle/>
          <a:p>
            <a:endParaRPr lang="ja-JP" altLang="en-US"/>
          </a:p>
        </p:txBody>
      </p:sp>
      <p:sp>
        <p:nvSpPr>
          <p:cNvPr id="7" name="Text 5"/>
          <p:cNvSpPr/>
          <p:nvPr/>
        </p:nvSpPr>
        <p:spPr>
          <a:xfrm>
            <a:off x="868680" y="4709160"/>
            <a:ext cx="10058400" cy="914400"/>
          </a:xfrm>
          <a:prstGeom prst="rect">
            <a:avLst/>
          </a:prstGeom>
          <a:noFill/>
          <a:ln/>
        </p:spPr>
        <p:txBody>
          <a:bodyPr wrap="square" lIns="0" tIns="0" rIns="0" bIns="0" rtlCol="0" anchor="ctr"/>
          <a:lstStyle/>
          <a:p>
            <a:pPr marL="0" indent="0">
              <a:lnSpc>
                <a:spcPct val="130000"/>
              </a:lnSpc>
              <a:buNone/>
            </a:pPr>
            <a:r>
              <a:rPr lang="en-US" sz="1450" dirty="0">
                <a:solidFill>
                  <a:srgbClr val="FFFFFF"/>
                </a:solidFill>
                <a:latin typeface="Yu Gothic" pitchFamily="34" charset="0"/>
                <a:ea typeface="Yu Gothic" pitchFamily="34" charset="-122"/>
                <a:cs typeface="Yu Gothic" pitchFamily="34" charset="-120"/>
              </a:rPr>
              <a:t>発注元企業名：【　　　　　　　　　】</a:t>
            </a:r>
            <a:endParaRPr lang="en-US" sz="1450" dirty="0"/>
          </a:p>
          <a:p>
            <a:pPr marL="0" indent="0">
              <a:lnSpc>
                <a:spcPct val="130000"/>
              </a:lnSpc>
              <a:buNone/>
            </a:pPr>
            <a:r>
              <a:rPr lang="en-US" sz="1450" dirty="0">
                <a:solidFill>
                  <a:srgbClr val="FFFFFF"/>
                </a:solidFill>
                <a:latin typeface="Yu Gothic" pitchFamily="34" charset="0"/>
                <a:ea typeface="Yu Gothic" pitchFamily="34" charset="-122"/>
                <a:cs typeface="Yu Gothic" pitchFamily="34" charset="-120"/>
              </a:rPr>
              <a:t>2026年【○】月【○】日　　版：第1.0版</a:t>
            </a:r>
            <a:endParaRPr lang="en-US" sz="1450" dirty="0"/>
          </a:p>
        </p:txBody>
      </p:sp>
      <p:sp>
        <p:nvSpPr>
          <p:cNvPr id="8" name="Text 6"/>
          <p:cNvSpPr/>
          <p:nvPr/>
        </p:nvSpPr>
        <p:spPr>
          <a:xfrm>
            <a:off x="868680" y="5989320"/>
            <a:ext cx="10515600" cy="548640"/>
          </a:xfrm>
          <a:prstGeom prst="rect">
            <a:avLst/>
          </a:prstGeom>
          <a:noFill/>
          <a:ln/>
        </p:spPr>
        <p:txBody>
          <a:bodyPr wrap="square" lIns="0" tIns="0" rIns="0" bIns="0" rtlCol="0" anchor="ctr"/>
          <a:lstStyle/>
          <a:p>
            <a:pPr marL="0" indent="0">
              <a:buNone/>
            </a:pPr>
            <a:r>
              <a:rPr lang="en-US" sz="1050" dirty="0">
                <a:solidFill>
                  <a:srgbClr val="AEBBD4"/>
                </a:solidFill>
                <a:latin typeface="Yu Gothic" pitchFamily="34" charset="0"/>
                <a:ea typeface="Yu Gothic" pitchFamily="34" charset="-122"/>
                <a:cs typeface="Yu Gothic" pitchFamily="34" charset="-120"/>
              </a:rPr>
              <a:t>※ 本資料はテンプレートです。【　】部分は自社の状況に合わせてご記入ください。制度は準備中のため、利用前に最新の公表内容をご確認ください（2026年7月時点の情報に基づき作成）。</a:t>
            </a:r>
            <a:endParaRPr lang="en-US" sz="1050" dirty="0"/>
          </a:p>
        </p:txBody>
      </p:sp>
      <p:sp>
        <p:nvSpPr>
          <p:cNvPr id="9" name="TextBox 8"/>
          <p:cNvSpPr txBox="1"/>
          <p:nvPr/>
        </p:nvSpPr>
        <p:spPr>
          <a:xfrm>
            <a:off x="868680" y="5650992"/>
            <a:ext cx="10607040" cy="292608"/>
          </a:xfrm>
          <a:prstGeom prst="rect">
            <a:avLst/>
          </a:prstGeom>
          <a:noFill/>
        </p:spPr>
        <p:txBody>
          <a:bodyPr wrap="square">
            <a:spAutoFit/>
          </a:bodyPr>
          <a:lstStyle/>
          <a:p>
            <a:pPr algn="l"/>
            <a:r>
              <a:rPr sz="1000" b="0">
                <a:solidFill>
                  <a:srgbClr val="AEBBD4"/>
                </a:solidFill>
                <a:latin typeface="Yu Gothic"/>
              </a:rPr>
              <a:t>第1.0版（2026年7月）　／　提供：NRIセキュアテクノロジーズ株式会社</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EFEFF2"/>
        </a:solidFill>
        <a:effectLst/>
      </p:bgPr>
    </p:bg>
    <p:spTree>
      <p:nvGrpSpPr>
        <p:cNvPr id="1" name=""/>
        <p:cNvGrpSpPr/>
        <p:nvPr/>
      </p:nvGrpSpPr>
      <p:grpSpPr>
        <a:xfrm>
          <a:off x="0" y="0"/>
          <a:ext cx="0" cy="0"/>
          <a:chOff x="0" y="0"/>
          <a:chExt cx="0" cy="0"/>
        </a:xfrm>
      </p:grpSpPr>
      <p:sp>
        <p:nvSpPr>
          <p:cNvPr id="2" name="Shape 0"/>
          <p:cNvSpPr/>
          <p:nvPr/>
        </p:nvSpPr>
        <p:spPr>
          <a:xfrm>
            <a:off x="548640" y="457200"/>
            <a:ext cx="1417320" cy="384048"/>
          </a:xfrm>
          <a:prstGeom prst="rect">
            <a:avLst/>
          </a:prstGeom>
          <a:solidFill>
            <a:srgbClr val="44618C"/>
          </a:solidFill>
          <a:ln/>
        </p:spPr>
        <p:txBody>
          <a:bodyPr/>
          <a:lstStyle/>
          <a:p>
            <a:endParaRPr lang="ja-JP" altLang="en-US"/>
          </a:p>
        </p:txBody>
      </p:sp>
      <p:sp>
        <p:nvSpPr>
          <p:cNvPr id="3" name="Text 1"/>
          <p:cNvSpPr/>
          <p:nvPr/>
        </p:nvSpPr>
        <p:spPr>
          <a:xfrm>
            <a:off x="548640" y="457200"/>
            <a:ext cx="1417320" cy="384048"/>
          </a:xfrm>
          <a:prstGeom prst="rect">
            <a:avLst/>
          </a:prstGeom>
          <a:noFill/>
          <a:ln/>
        </p:spPr>
        <p:txBody>
          <a:bodyPr wrap="square" lIns="0" tIns="0" rIns="0" bIns="0" rtlCol="0" anchor="ctr"/>
          <a:lstStyle/>
          <a:p>
            <a:pPr marL="0" indent="0" algn="ctr">
              <a:buNone/>
            </a:pPr>
            <a:r>
              <a:rPr lang="en-US" sz="1150" b="1" dirty="0">
                <a:solidFill>
                  <a:srgbClr val="FFFFFF"/>
                </a:solidFill>
                <a:latin typeface="Yu Gothic" pitchFamily="34" charset="0"/>
                <a:ea typeface="Yu Gothic" pitchFamily="34" charset="-122"/>
                <a:cs typeface="Yu Gothic" pitchFamily="34" charset="-120"/>
              </a:rPr>
              <a:t>参考（別紙）</a:t>
            </a:r>
            <a:endParaRPr lang="en-US" sz="1150" dirty="0"/>
          </a:p>
        </p:txBody>
      </p:sp>
      <p:sp>
        <p:nvSpPr>
          <p:cNvPr id="4" name="Text 2"/>
          <p:cNvSpPr/>
          <p:nvPr/>
        </p:nvSpPr>
        <p:spPr>
          <a:xfrm>
            <a:off x="548640" y="932688"/>
            <a:ext cx="11155680" cy="548640"/>
          </a:xfrm>
          <a:prstGeom prst="rect">
            <a:avLst/>
          </a:prstGeom>
          <a:noFill/>
          <a:ln/>
        </p:spPr>
        <p:txBody>
          <a:bodyPr wrap="square" lIns="0" tIns="0" rIns="0" bIns="0" rtlCol="0" anchor="ctr"/>
          <a:lstStyle/>
          <a:p>
            <a:pPr marL="0" indent="0">
              <a:buNone/>
            </a:pPr>
            <a:r>
              <a:rPr lang="en-US" sz="2400" b="1" dirty="0">
                <a:solidFill>
                  <a:srgbClr val="1F3864"/>
                </a:solidFill>
                <a:latin typeface="Yu Gothic" pitchFamily="34" charset="0"/>
                <a:ea typeface="Yu Gothic" pitchFamily="34" charset="-122"/>
                <a:cs typeface="Yu Gothic" pitchFamily="34" charset="-120"/>
              </a:rPr>
              <a:t>大規模な委託先管理を効率化する選択肢の一例</a:t>
            </a:r>
            <a:endParaRPr lang="en-US" sz="2400" dirty="0"/>
          </a:p>
        </p:txBody>
      </p:sp>
      <p:sp>
        <p:nvSpPr>
          <p:cNvPr id="5" name="Shape 3"/>
          <p:cNvSpPr/>
          <p:nvPr/>
        </p:nvSpPr>
        <p:spPr>
          <a:xfrm>
            <a:off x="548640" y="1783080"/>
            <a:ext cx="11064240" cy="2468880"/>
          </a:xfrm>
          <a:prstGeom prst="roundRect">
            <a:avLst>
              <a:gd name="adj" fmla="val 2593"/>
            </a:avLst>
          </a:prstGeom>
          <a:solidFill>
            <a:srgbClr val="FFFFFF"/>
          </a:solidFill>
          <a:ln w="12700">
            <a:solidFill>
              <a:srgbClr val="D9E1F2"/>
            </a:solidFill>
            <a:prstDash val="solid"/>
          </a:ln>
          <a:effectLst>
            <a:outerShdw blurRad="101600" dist="38100" dir="8100000" algn="bl" rotWithShape="0">
              <a:srgbClr val="1F3864">
                <a:alpha val="12000"/>
              </a:srgbClr>
            </a:outerShdw>
          </a:effectLst>
        </p:spPr>
        <p:txBody>
          <a:bodyPr/>
          <a:lstStyle/>
          <a:p>
            <a:endParaRPr lang="ja-JP" altLang="en-US"/>
          </a:p>
        </p:txBody>
      </p:sp>
      <p:sp>
        <p:nvSpPr>
          <p:cNvPr id="6" name="Shape 4"/>
          <p:cNvSpPr/>
          <p:nvPr/>
        </p:nvSpPr>
        <p:spPr>
          <a:xfrm>
            <a:off x="868680" y="2148840"/>
            <a:ext cx="685800" cy="685800"/>
          </a:xfrm>
          <a:prstGeom prst="ellipse">
            <a:avLst/>
          </a:prstGeom>
          <a:solidFill>
            <a:srgbClr val="B8892B"/>
          </a:solidFill>
          <a:ln/>
        </p:spPr>
        <p:txBody>
          <a:bodyPr/>
          <a:lstStyle/>
          <a:p>
            <a:endParaRPr lang="ja-JP" altLang="en-US"/>
          </a:p>
        </p:txBody>
      </p:sp>
      <p:pic>
        <p:nvPicPr>
          <p:cNvPr id="7" name="Image 0" descr="preencoded.png"/>
          <p:cNvPicPr>
            <a:picLocks noChangeAspect="1"/>
          </p:cNvPicPr>
          <p:nvPr/>
        </p:nvPicPr>
        <p:blipFill>
          <a:blip r:embed="rId3"/>
          <a:stretch>
            <a:fillRect/>
          </a:stretch>
        </p:blipFill>
        <p:spPr>
          <a:xfrm>
            <a:off x="1046988" y="2327148"/>
            <a:ext cx="329184" cy="329184"/>
          </a:xfrm>
          <a:prstGeom prst="rect">
            <a:avLst/>
          </a:prstGeom>
        </p:spPr>
      </p:pic>
      <p:sp>
        <p:nvSpPr>
          <p:cNvPr id="8" name="Text 5"/>
          <p:cNvSpPr/>
          <p:nvPr/>
        </p:nvSpPr>
        <p:spPr>
          <a:xfrm>
            <a:off x="1783080" y="2194560"/>
            <a:ext cx="9144000" cy="411480"/>
          </a:xfrm>
          <a:prstGeom prst="rect">
            <a:avLst/>
          </a:prstGeom>
          <a:noFill/>
          <a:ln/>
        </p:spPr>
        <p:txBody>
          <a:bodyPr wrap="square" lIns="0" tIns="0" rIns="0" bIns="0" rtlCol="0" anchor="ctr"/>
          <a:lstStyle/>
          <a:p>
            <a:pPr marL="0" indent="0">
              <a:buNone/>
            </a:pPr>
            <a:r>
              <a:rPr lang="en-US" sz="1600" b="1" dirty="0">
                <a:solidFill>
                  <a:srgbClr val="1F3864"/>
                </a:solidFill>
                <a:latin typeface="Yu Gothic" pitchFamily="34" charset="0"/>
                <a:ea typeface="Yu Gothic" pitchFamily="34" charset="-122"/>
                <a:cs typeface="Yu Gothic" pitchFamily="34" charset="-120"/>
              </a:rPr>
              <a:t>プラットフォームによる一元管理</a:t>
            </a:r>
            <a:endParaRPr lang="en-US" sz="1600" dirty="0"/>
          </a:p>
        </p:txBody>
      </p:sp>
      <p:sp>
        <p:nvSpPr>
          <p:cNvPr id="9" name="Text 6"/>
          <p:cNvSpPr/>
          <p:nvPr/>
        </p:nvSpPr>
        <p:spPr>
          <a:xfrm>
            <a:off x="1783080" y="2651760"/>
            <a:ext cx="9601200" cy="1371600"/>
          </a:xfrm>
          <a:prstGeom prst="rect">
            <a:avLst/>
          </a:prstGeom>
          <a:noFill/>
          <a:ln/>
        </p:spPr>
        <p:txBody>
          <a:bodyPr wrap="square" lIns="0" tIns="0" rIns="0" bIns="0" rtlCol="0" anchor="t"/>
          <a:lstStyle/>
          <a:p>
            <a:pPr marL="0" indent="0">
              <a:lnSpc>
                <a:spcPct val="115000"/>
              </a:lnSpc>
              <a:buNone/>
            </a:pPr>
            <a:r>
              <a:rPr lang="en-US" sz="1300" dirty="0">
                <a:solidFill>
                  <a:srgbClr val="222A35"/>
                </a:solidFill>
                <a:latin typeface="Yu Gothic" pitchFamily="34" charset="0"/>
                <a:ea typeface="Yu Gothic" pitchFamily="34" charset="-122"/>
                <a:cs typeface="Yu Gothic" pitchFamily="34" charset="-120"/>
              </a:rPr>
              <a:t>数百社規模の委託先評価を効率化する手段として、SCS評価制度に対応した管理プラットフォームがあります。一例として、NRIセキュアテクノロジーズの「Secure SketCH（サプライチェーン管理機能）」等では、調査依頼・回収・リスク評価を一つの画面で一元管理できます。</a:t>
            </a:r>
            <a:endParaRPr lang="en-US" sz="1300" dirty="0"/>
          </a:p>
        </p:txBody>
      </p:sp>
      <p:sp>
        <p:nvSpPr>
          <p:cNvPr id="10" name="Shape 7"/>
          <p:cNvSpPr/>
          <p:nvPr/>
        </p:nvSpPr>
        <p:spPr>
          <a:xfrm>
            <a:off x="548640" y="4434840"/>
            <a:ext cx="11064240" cy="1234440"/>
          </a:xfrm>
          <a:prstGeom prst="roundRect">
            <a:avLst>
              <a:gd name="adj" fmla="val 4444"/>
            </a:avLst>
          </a:prstGeom>
          <a:solidFill>
            <a:srgbClr val="FBF1E7"/>
          </a:solidFill>
          <a:ln w="12700">
            <a:solidFill>
              <a:srgbClr val="E6C79B"/>
            </a:solidFill>
            <a:prstDash val="solid"/>
          </a:ln>
        </p:spPr>
        <p:txBody>
          <a:bodyPr/>
          <a:lstStyle/>
          <a:p>
            <a:endParaRPr lang="ja-JP" altLang="en-US"/>
          </a:p>
        </p:txBody>
      </p:sp>
      <p:sp>
        <p:nvSpPr>
          <p:cNvPr id="11" name="Text 8"/>
          <p:cNvSpPr/>
          <p:nvPr/>
        </p:nvSpPr>
        <p:spPr>
          <a:xfrm>
            <a:off x="822960" y="4434840"/>
            <a:ext cx="10515600" cy="1234440"/>
          </a:xfrm>
          <a:prstGeom prst="rect">
            <a:avLst/>
          </a:prstGeom>
          <a:noFill/>
          <a:ln/>
        </p:spPr>
        <p:txBody>
          <a:bodyPr wrap="square" lIns="0" tIns="0" rIns="0" bIns="0" rtlCol="0" anchor="ctr"/>
          <a:lstStyle/>
          <a:p>
            <a:pPr marL="0" indent="0">
              <a:lnSpc>
                <a:spcPct val="110000"/>
              </a:lnSpc>
              <a:buNone/>
            </a:pPr>
            <a:r>
              <a:rPr lang="en-US" sz="1200" b="1" dirty="0">
                <a:solidFill>
                  <a:srgbClr val="C77D11"/>
                </a:solidFill>
                <a:latin typeface="Yu Gothic" pitchFamily="34" charset="0"/>
                <a:ea typeface="Yu Gothic" pitchFamily="34" charset="-122"/>
                <a:cs typeface="Yu Gothic" pitchFamily="34" charset="-120"/>
              </a:rPr>
              <a:t>ご留意：</a:t>
            </a:r>
            <a:r>
              <a:rPr lang="en-US" sz="1200" dirty="0">
                <a:solidFill>
                  <a:srgbClr val="222A35"/>
                </a:solidFill>
                <a:latin typeface="Yu Gothic" pitchFamily="34" charset="0"/>
                <a:ea typeface="Yu Gothic" pitchFamily="34" charset="-122"/>
                <a:cs typeface="Yu Gothic" pitchFamily="34" charset="-120"/>
              </a:rPr>
              <a:t>本ページは参考情報です。SCS評価制度は特定製品の導入を条件としません。ツールの要否・選定は、自社の要件と複数の選択肢の比較に基づきご判断ください。「このツールさえ入れれば安心」といった導入は、対策が形骸化する原因となります。</a:t>
            </a:r>
            <a:endParaRPr lang="en-US" sz="1200" dirty="0"/>
          </a:p>
        </p:txBody>
      </p:sp>
      <p:sp>
        <p:nvSpPr>
          <p:cNvPr id="12" name="Text 9"/>
          <p:cNvSpPr/>
          <p:nvPr/>
        </p:nvSpPr>
        <p:spPr>
          <a:xfrm>
            <a:off x="548640" y="6419088"/>
            <a:ext cx="8229600" cy="274320"/>
          </a:xfrm>
          <a:prstGeom prst="rect">
            <a:avLst/>
          </a:prstGeom>
          <a:noFill/>
          <a:ln/>
        </p:spPr>
        <p:txBody>
          <a:bodyPr wrap="square" lIns="0" tIns="0" rIns="0" bIns="0" rtlCol="0" anchor="ctr"/>
          <a:lstStyle/>
          <a:p>
            <a:pPr marL="0" indent="0">
              <a:buNone/>
            </a:pPr>
            <a:r>
              <a:rPr lang="en-US" sz="850" dirty="0">
                <a:solidFill>
                  <a:srgbClr val="5A6675"/>
                </a:solidFill>
                <a:latin typeface="Yu Gothic" pitchFamily="34" charset="0"/>
                <a:ea typeface="Yu Gothic" pitchFamily="34" charset="-122"/>
                <a:cs typeface="Yu Gothic" pitchFamily="34" charset="-120"/>
              </a:rPr>
              <a:t>SCS評価制度 対応方針（社内稟議用・テンプレート）</a:t>
            </a:r>
            <a:endParaRPr lang="en-US" sz="850" dirty="0"/>
          </a:p>
        </p:txBody>
      </p:sp>
      <p:sp>
        <p:nvSpPr>
          <p:cNvPr id="13" name="Text 10"/>
          <p:cNvSpPr/>
          <p:nvPr/>
        </p:nvSpPr>
        <p:spPr>
          <a:xfrm>
            <a:off x="11247120" y="6419088"/>
            <a:ext cx="365760" cy="274320"/>
          </a:xfrm>
          <a:prstGeom prst="rect">
            <a:avLst/>
          </a:prstGeom>
          <a:noFill/>
          <a:ln/>
        </p:spPr>
        <p:txBody>
          <a:bodyPr wrap="square" lIns="0" tIns="0" rIns="0" bIns="0" rtlCol="0" anchor="ctr"/>
          <a:lstStyle/>
          <a:p>
            <a:pPr marL="0" indent="0" algn="r">
              <a:buNone/>
            </a:pPr>
            <a:r>
              <a:rPr lang="en-US" sz="850" dirty="0">
                <a:solidFill>
                  <a:srgbClr val="5A6675"/>
                </a:solidFill>
                <a:latin typeface="Yu Gothic" pitchFamily="34" charset="0"/>
                <a:ea typeface="Yu Gothic" pitchFamily="34" charset="-122"/>
                <a:cs typeface="Yu Gothic" pitchFamily="34" charset="-120"/>
              </a:rPr>
              <a:t>10</a:t>
            </a:r>
            <a:endParaRPr lang="en-US" sz="85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548640" y="475488"/>
            <a:ext cx="118872" cy="420624"/>
          </a:xfrm>
          <a:prstGeom prst="rect">
            <a:avLst/>
          </a:prstGeom>
          <a:solidFill>
            <a:srgbClr val="2E5496"/>
          </a:solidFill>
          <a:ln/>
        </p:spPr>
        <p:txBody>
          <a:bodyPr/>
          <a:lstStyle/>
          <a:p>
            <a:endParaRPr lang="ja-JP" altLang="en-US"/>
          </a:p>
        </p:txBody>
      </p:sp>
      <p:sp>
        <p:nvSpPr>
          <p:cNvPr id="3" name="Text 1"/>
          <p:cNvSpPr/>
          <p:nvPr/>
        </p:nvSpPr>
        <p:spPr>
          <a:xfrm>
            <a:off x="786384" y="457200"/>
            <a:ext cx="10058400" cy="274320"/>
          </a:xfrm>
          <a:prstGeom prst="rect">
            <a:avLst/>
          </a:prstGeom>
          <a:noFill/>
          <a:ln/>
        </p:spPr>
        <p:txBody>
          <a:bodyPr wrap="square" lIns="0" tIns="0" rIns="0" bIns="0" rtlCol="0" anchor="ctr"/>
          <a:lstStyle/>
          <a:p>
            <a:pPr marL="0" indent="0">
              <a:buNone/>
            </a:pPr>
            <a:r>
              <a:rPr lang="en-US" sz="1250" b="1" kern="0" spc="200" dirty="0">
                <a:solidFill>
                  <a:srgbClr val="2E5496"/>
                </a:solidFill>
                <a:latin typeface="Yu Gothic" pitchFamily="34" charset="0"/>
                <a:ea typeface="Yu Gothic" pitchFamily="34" charset="-122"/>
                <a:cs typeface="Yu Gothic" pitchFamily="34" charset="-120"/>
              </a:rPr>
              <a:t>出典・お問い合わせ</a:t>
            </a:r>
            <a:endParaRPr lang="en-US" sz="1250" dirty="0"/>
          </a:p>
        </p:txBody>
      </p:sp>
      <p:sp>
        <p:nvSpPr>
          <p:cNvPr id="4" name="Text 2"/>
          <p:cNvSpPr/>
          <p:nvPr/>
        </p:nvSpPr>
        <p:spPr>
          <a:xfrm>
            <a:off x="786384" y="713232"/>
            <a:ext cx="11155680" cy="548640"/>
          </a:xfrm>
          <a:prstGeom prst="rect">
            <a:avLst/>
          </a:prstGeom>
          <a:noFill/>
          <a:ln/>
        </p:spPr>
        <p:txBody>
          <a:bodyPr wrap="square" lIns="0" tIns="0" rIns="0" bIns="0" rtlCol="0" anchor="ctr"/>
          <a:lstStyle/>
          <a:p>
            <a:pPr marL="0" indent="0">
              <a:buNone/>
            </a:pPr>
            <a:r>
              <a:rPr lang="en-US" sz="2500" b="1" dirty="0">
                <a:solidFill>
                  <a:srgbClr val="1F3864"/>
                </a:solidFill>
                <a:latin typeface="Yu Gothic" pitchFamily="34" charset="0"/>
                <a:ea typeface="Yu Gothic" pitchFamily="34" charset="-122"/>
                <a:cs typeface="Yu Gothic" pitchFamily="34" charset="-120"/>
              </a:rPr>
              <a:t>出典とご留意事項</a:t>
            </a:r>
            <a:endParaRPr lang="en-US" sz="2500" dirty="0"/>
          </a:p>
        </p:txBody>
      </p:sp>
      <p:sp>
        <p:nvSpPr>
          <p:cNvPr id="5" name="Shape 3"/>
          <p:cNvSpPr/>
          <p:nvPr/>
        </p:nvSpPr>
        <p:spPr>
          <a:xfrm>
            <a:off x="548640" y="1554480"/>
            <a:ext cx="11064240" cy="3246120"/>
          </a:xfrm>
          <a:prstGeom prst="roundRect">
            <a:avLst>
              <a:gd name="adj" fmla="val 1972"/>
            </a:avLst>
          </a:prstGeom>
          <a:solidFill>
            <a:srgbClr val="F4F7FB"/>
          </a:solidFill>
          <a:ln w="12700">
            <a:solidFill>
              <a:srgbClr val="D9E1F2"/>
            </a:solidFill>
            <a:prstDash val="solid"/>
          </a:ln>
          <a:effectLst>
            <a:outerShdw blurRad="101600" dist="38100" dir="8100000" algn="bl" rotWithShape="0">
              <a:srgbClr val="1F3864">
                <a:alpha val="12000"/>
              </a:srgbClr>
            </a:outerShdw>
          </a:effectLst>
        </p:spPr>
        <p:txBody>
          <a:bodyPr/>
          <a:lstStyle/>
          <a:p>
            <a:endParaRPr lang="ja-JP" altLang="en-US"/>
          </a:p>
        </p:txBody>
      </p:sp>
      <p:sp>
        <p:nvSpPr>
          <p:cNvPr id="6" name="Shape 4"/>
          <p:cNvSpPr/>
          <p:nvPr/>
        </p:nvSpPr>
        <p:spPr>
          <a:xfrm>
            <a:off x="822960" y="1828800"/>
            <a:ext cx="1920240" cy="548640"/>
          </a:xfrm>
          <a:prstGeom prst="roundRect">
            <a:avLst>
              <a:gd name="adj" fmla="val 8333"/>
            </a:avLst>
          </a:prstGeom>
          <a:solidFill>
            <a:srgbClr val="1F3864"/>
          </a:solidFill>
          <a:ln/>
        </p:spPr>
        <p:txBody>
          <a:bodyPr/>
          <a:lstStyle/>
          <a:p>
            <a:endParaRPr lang="ja-JP" altLang="en-US"/>
          </a:p>
        </p:txBody>
      </p:sp>
      <p:sp>
        <p:nvSpPr>
          <p:cNvPr id="7" name="Text 5"/>
          <p:cNvSpPr/>
          <p:nvPr/>
        </p:nvSpPr>
        <p:spPr>
          <a:xfrm>
            <a:off x="822960" y="1828800"/>
            <a:ext cx="1920240" cy="548640"/>
          </a:xfrm>
          <a:prstGeom prst="rect">
            <a:avLst/>
          </a:prstGeom>
          <a:noFill/>
          <a:ln/>
        </p:spPr>
        <p:txBody>
          <a:bodyPr wrap="square" lIns="0" tIns="0" rIns="0" bIns="0" rtlCol="0" anchor="ctr"/>
          <a:lstStyle/>
          <a:p>
            <a:pPr marL="0" indent="0" algn="ctr">
              <a:buNone/>
            </a:pPr>
            <a:r>
              <a:rPr lang="en-US" sz="1250" b="1" dirty="0">
                <a:solidFill>
                  <a:srgbClr val="FFFFFF"/>
                </a:solidFill>
                <a:latin typeface="Yu Gothic" pitchFamily="34" charset="0"/>
                <a:ea typeface="Yu Gothic" pitchFamily="34" charset="-122"/>
                <a:cs typeface="Yu Gothic" pitchFamily="34" charset="-120"/>
              </a:rPr>
              <a:t>出典</a:t>
            </a:r>
            <a:endParaRPr lang="en-US" sz="1250" dirty="0"/>
          </a:p>
        </p:txBody>
      </p:sp>
      <p:sp>
        <p:nvSpPr>
          <p:cNvPr id="8" name="Text 6"/>
          <p:cNvSpPr/>
          <p:nvPr/>
        </p:nvSpPr>
        <p:spPr>
          <a:xfrm>
            <a:off x="2926080" y="1783080"/>
            <a:ext cx="8321040" cy="640080"/>
          </a:xfrm>
          <a:prstGeom prst="rect">
            <a:avLst/>
          </a:prstGeom>
          <a:noFill/>
          <a:ln/>
        </p:spPr>
        <p:txBody>
          <a:bodyPr wrap="square" lIns="0" tIns="0" rIns="0" bIns="0" rtlCol="0" anchor="ctr"/>
          <a:lstStyle/>
          <a:p>
            <a:pPr marL="0" indent="0">
              <a:buNone/>
            </a:pPr>
            <a:r>
              <a:rPr lang="en-US" sz="1200" dirty="0">
                <a:solidFill>
                  <a:srgbClr val="222A35"/>
                </a:solidFill>
                <a:latin typeface="Yu Gothic" pitchFamily="34" charset="0"/>
                <a:ea typeface="Yu Gothic" pitchFamily="34" charset="-122"/>
                <a:cs typeface="Yu Gothic" pitchFamily="34" charset="-120"/>
              </a:rPr>
              <a:t>IPA「SCS評価制度」公式サイト等（2026年7月時点）。★の項目数・スケジュール等は同資料に基づく。</a:t>
            </a:r>
            <a:endParaRPr lang="en-US" sz="1200" dirty="0"/>
          </a:p>
        </p:txBody>
      </p:sp>
      <p:sp>
        <p:nvSpPr>
          <p:cNvPr id="9" name="Shape 7"/>
          <p:cNvSpPr/>
          <p:nvPr/>
        </p:nvSpPr>
        <p:spPr>
          <a:xfrm>
            <a:off x="822960" y="2578608"/>
            <a:ext cx="1920240" cy="548640"/>
          </a:xfrm>
          <a:prstGeom prst="roundRect">
            <a:avLst>
              <a:gd name="adj" fmla="val 8333"/>
            </a:avLst>
          </a:prstGeom>
          <a:solidFill>
            <a:srgbClr val="1F3864"/>
          </a:solidFill>
          <a:ln/>
        </p:spPr>
        <p:txBody>
          <a:bodyPr/>
          <a:lstStyle/>
          <a:p>
            <a:endParaRPr lang="ja-JP" altLang="en-US"/>
          </a:p>
        </p:txBody>
      </p:sp>
      <p:sp>
        <p:nvSpPr>
          <p:cNvPr id="10" name="Text 8"/>
          <p:cNvSpPr/>
          <p:nvPr/>
        </p:nvSpPr>
        <p:spPr>
          <a:xfrm>
            <a:off x="822960" y="2578608"/>
            <a:ext cx="1920240" cy="548640"/>
          </a:xfrm>
          <a:prstGeom prst="rect">
            <a:avLst/>
          </a:prstGeom>
          <a:noFill/>
          <a:ln/>
        </p:spPr>
        <p:txBody>
          <a:bodyPr wrap="square" lIns="0" tIns="0" rIns="0" bIns="0" rtlCol="0" anchor="ctr"/>
          <a:lstStyle/>
          <a:p>
            <a:pPr marL="0" indent="0" algn="ctr">
              <a:buNone/>
            </a:pPr>
            <a:r>
              <a:rPr lang="en-US" sz="1250" b="1" dirty="0">
                <a:solidFill>
                  <a:srgbClr val="FFFFFF"/>
                </a:solidFill>
                <a:latin typeface="Yu Gothic" pitchFamily="34" charset="0"/>
                <a:ea typeface="Yu Gothic" pitchFamily="34" charset="-122"/>
                <a:cs typeface="Yu Gothic" pitchFamily="34" charset="-120"/>
              </a:rPr>
              <a:t>ご留意</a:t>
            </a:r>
            <a:endParaRPr lang="en-US" sz="1250" dirty="0"/>
          </a:p>
        </p:txBody>
      </p:sp>
      <p:sp>
        <p:nvSpPr>
          <p:cNvPr id="11" name="Text 9"/>
          <p:cNvSpPr/>
          <p:nvPr/>
        </p:nvSpPr>
        <p:spPr>
          <a:xfrm>
            <a:off x="2926080" y="2532888"/>
            <a:ext cx="8321040" cy="640080"/>
          </a:xfrm>
          <a:prstGeom prst="rect">
            <a:avLst/>
          </a:prstGeom>
          <a:noFill/>
          <a:ln/>
        </p:spPr>
        <p:txBody>
          <a:bodyPr wrap="square" lIns="0" tIns="0" rIns="0" bIns="0" rtlCol="0" anchor="ctr"/>
          <a:lstStyle/>
          <a:p>
            <a:pPr marL="0" indent="0">
              <a:buNone/>
            </a:pPr>
            <a:r>
              <a:rPr lang="en-US" sz="1200" dirty="0">
                <a:solidFill>
                  <a:srgbClr val="222A35"/>
                </a:solidFill>
                <a:latin typeface="Yu Gothic" pitchFamily="34" charset="0"/>
                <a:ea typeface="Yu Gothic" pitchFamily="34" charset="-122"/>
                <a:cs typeface="Yu Gothic" pitchFamily="34" charset="-120"/>
              </a:rPr>
              <a:t>本資料の数値・時期は作成時点のものです。制度は準備中のため、最新情報は経済産業省・IPAの一次情報をご確認ください。</a:t>
            </a:r>
            <a:endParaRPr lang="en-US" sz="1200" dirty="0"/>
          </a:p>
        </p:txBody>
      </p:sp>
      <p:sp>
        <p:nvSpPr>
          <p:cNvPr id="12" name="Shape 10"/>
          <p:cNvSpPr/>
          <p:nvPr/>
        </p:nvSpPr>
        <p:spPr>
          <a:xfrm>
            <a:off x="822960" y="3328416"/>
            <a:ext cx="1920240" cy="548640"/>
          </a:xfrm>
          <a:prstGeom prst="roundRect">
            <a:avLst>
              <a:gd name="adj" fmla="val 8333"/>
            </a:avLst>
          </a:prstGeom>
          <a:solidFill>
            <a:srgbClr val="1F3864"/>
          </a:solidFill>
          <a:ln/>
        </p:spPr>
        <p:txBody>
          <a:bodyPr/>
          <a:lstStyle/>
          <a:p>
            <a:endParaRPr lang="ja-JP" altLang="en-US"/>
          </a:p>
        </p:txBody>
      </p:sp>
      <p:sp>
        <p:nvSpPr>
          <p:cNvPr id="13" name="Text 11"/>
          <p:cNvSpPr/>
          <p:nvPr/>
        </p:nvSpPr>
        <p:spPr>
          <a:xfrm>
            <a:off x="822960" y="3328416"/>
            <a:ext cx="1920240" cy="548640"/>
          </a:xfrm>
          <a:prstGeom prst="rect">
            <a:avLst/>
          </a:prstGeom>
          <a:noFill/>
          <a:ln/>
        </p:spPr>
        <p:txBody>
          <a:bodyPr wrap="square" lIns="0" tIns="0" rIns="0" bIns="0" rtlCol="0" anchor="ctr"/>
          <a:lstStyle/>
          <a:p>
            <a:pPr marL="0" indent="0" algn="ctr">
              <a:buNone/>
            </a:pPr>
            <a:r>
              <a:rPr lang="en-US" sz="1250" b="1" dirty="0">
                <a:solidFill>
                  <a:srgbClr val="FFFFFF"/>
                </a:solidFill>
                <a:latin typeface="Yu Gothic" pitchFamily="34" charset="0"/>
                <a:ea typeface="Yu Gothic" pitchFamily="34" charset="-122"/>
                <a:cs typeface="Yu Gothic" pitchFamily="34" charset="-120"/>
              </a:rPr>
              <a:t>注意喚起</a:t>
            </a:r>
            <a:endParaRPr lang="en-US" sz="1250" dirty="0"/>
          </a:p>
        </p:txBody>
      </p:sp>
      <p:sp>
        <p:nvSpPr>
          <p:cNvPr id="14" name="Text 12"/>
          <p:cNvSpPr/>
          <p:nvPr/>
        </p:nvSpPr>
        <p:spPr>
          <a:xfrm>
            <a:off x="2926080" y="3282696"/>
            <a:ext cx="8321040" cy="640080"/>
          </a:xfrm>
          <a:prstGeom prst="rect">
            <a:avLst/>
          </a:prstGeom>
          <a:noFill/>
          <a:ln/>
        </p:spPr>
        <p:txBody>
          <a:bodyPr wrap="square" lIns="0" tIns="0" rIns="0" bIns="0" rtlCol="0" anchor="ctr"/>
          <a:lstStyle/>
          <a:p>
            <a:pPr marL="0" indent="0">
              <a:buNone/>
            </a:pPr>
            <a:r>
              <a:rPr lang="en-US" sz="1200" dirty="0">
                <a:solidFill>
                  <a:srgbClr val="222A35"/>
                </a:solidFill>
                <a:latin typeface="Yu Gothic" pitchFamily="34" charset="0"/>
                <a:ea typeface="Yu Gothic" pitchFamily="34" charset="-122"/>
                <a:cs typeface="Yu Gothic" pitchFamily="34" charset="-120"/>
              </a:rPr>
              <a:t>「対応しなければ取引から外される」等と不安を煽り、特定製品の購入を迫る勧誘にご注意ください（経済産業省が注意喚起）。</a:t>
            </a:r>
            <a:endParaRPr lang="en-US" sz="1200" dirty="0"/>
          </a:p>
        </p:txBody>
      </p:sp>
      <p:sp>
        <p:nvSpPr>
          <p:cNvPr id="15" name="Shape 13"/>
          <p:cNvSpPr/>
          <p:nvPr/>
        </p:nvSpPr>
        <p:spPr>
          <a:xfrm>
            <a:off x="822960" y="4078224"/>
            <a:ext cx="1920240" cy="548640"/>
          </a:xfrm>
          <a:prstGeom prst="roundRect">
            <a:avLst>
              <a:gd name="adj" fmla="val 8333"/>
            </a:avLst>
          </a:prstGeom>
          <a:solidFill>
            <a:srgbClr val="1F3864"/>
          </a:solidFill>
          <a:ln/>
        </p:spPr>
        <p:txBody>
          <a:bodyPr/>
          <a:lstStyle/>
          <a:p>
            <a:endParaRPr lang="ja-JP" altLang="en-US"/>
          </a:p>
        </p:txBody>
      </p:sp>
      <p:sp>
        <p:nvSpPr>
          <p:cNvPr id="16" name="Text 14"/>
          <p:cNvSpPr/>
          <p:nvPr/>
        </p:nvSpPr>
        <p:spPr>
          <a:xfrm>
            <a:off x="822960" y="4078224"/>
            <a:ext cx="1920240" cy="548640"/>
          </a:xfrm>
          <a:prstGeom prst="rect">
            <a:avLst/>
          </a:prstGeom>
          <a:noFill/>
          <a:ln/>
        </p:spPr>
        <p:txBody>
          <a:bodyPr wrap="square" lIns="0" tIns="0" rIns="0" bIns="0" rtlCol="0" anchor="ctr"/>
          <a:lstStyle/>
          <a:p>
            <a:pPr marL="0" indent="0" algn="ctr">
              <a:buNone/>
            </a:pPr>
            <a:r>
              <a:rPr lang="en-US" sz="1250" b="1" dirty="0">
                <a:solidFill>
                  <a:srgbClr val="FFFFFF"/>
                </a:solidFill>
                <a:latin typeface="Yu Gothic" pitchFamily="34" charset="0"/>
                <a:ea typeface="Yu Gothic" pitchFamily="34" charset="-122"/>
                <a:cs typeface="Yu Gothic" pitchFamily="34" charset="-120"/>
              </a:rPr>
              <a:t>お問い合わせ</a:t>
            </a:r>
            <a:endParaRPr lang="en-US" sz="1250" dirty="0"/>
          </a:p>
        </p:txBody>
      </p:sp>
      <p:sp>
        <p:nvSpPr>
          <p:cNvPr id="17" name="Text 15"/>
          <p:cNvSpPr/>
          <p:nvPr/>
        </p:nvSpPr>
        <p:spPr>
          <a:xfrm>
            <a:off x="2926080" y="4032504"/>
            <a:ext cx="8321040" cy="640080"/>
          </a:xfrm>
          <a:prstGeom prst="rect">
            <a:avLst/>
          </a:prstGeom>
          <a:noFill/>
          <a:ln/>
        </p:spPr>
        <p:txBody>
          <a:bodyPr wrap="square" lIns="0" tIns="0" rIns="0" bIns="0" rtlCol="0" anchor="ctr"/>
          <a:lstStyle/>
          <a:p>
            <a:pPr marL="0" indent="0">
              <a:buNone/>
            </a:pPr>
            <a:r>
              <a:rPr lang="en-US" sz="1200" dirty="0">
                <a:solidFill>
                  <a:srgbClr val="222A35"/>
                </a:solidFill>
                <a:latin typeface="Yu Gothic" pitchFamily="34" charset="0"/>
                <a:ea typeface="Yu Gothic" pitchFamily="34" charset="-122"/>
                <a:cs typeface="Yu Gothic" pitchFamily="34" charset="-120"/>
              </a:rPr>
              <a:t>【担当部署名】 ／ 担当者：【担当者名】 ／ 【電話・メール】</a:t>
            </a:r>
            <a:endParaRPr lang="en-US" sz="1200" dirty="0"/>
          </a:p>
        </p:txBody>
      </p:sp>
      <p:sp>
        <p:nvSpPr>
          <p:cNvPr id="18" name="Text 16"/>
          <p:cNvSpPr/>
          <p:nvPr/>
        </p:nvSpPr>
        <p:spPr>
          <a:xfrm>
            <a:off x="548640" y="5029200"/>
            <a:ext cx="11064240" cy="365760"/>
          </a:xfrm>
          <a:prstGeom prst="rect">
            <a:avLst/>
          </a:prstGeom>
          <a:noFill/>
          <a:ln/>
        </p:spPr>
        <p:txBody>
          <a:bodyPr wrap="square" lIns="0" tIns="0" rIns="0" bIns="0" rtlCol="0" anchor="ctr"/>
          <a:lstStyle/>
          <a:p>
            <a:pPr marL="0" indent="0">
              <a:buNone/>
            </a:pPr>
            <a:r>
              <a:rPr lang="en-US" sz="1100" i="1" dirty="0">
                <a:solidFill>
                  <a:srgbClr val="5A6675"/>
                </a:solidFill>
                <a:latin typeface="Yu Gothic" pitchFamily="34" charset="0"/>
                <a:ea typeface="Yu Gothic" pitchFamily="34" charset="-122"/>
                <a:cs typeface="Yu Gothic" pitchFamily="34" charset="-120"/>
              </a:rPr>
              <a:t>本資料は発注元企業の社内説明・稟議を支援するテンプレートです。</a:t>
            </a:r>
            <a:endParaRPr lang="en-US" sz="1100" dirty="0"/>
          </a:p>
        </p:txBody>
      </p:sp>
      <p:sp>
        <p:nvSpPr>
          <p:cNvPr id="19" name="Text 17"/>
          <p:cNvSpPr/>
          <p:nvPr/>
        </p:nvSpPr>
        <p:spPr>
          <a:xfrm>
            <a:off x="548640" y="6419088"/>
            <a:ext cx="8229600" cy="274320"/>
          </a:xfrm>
          <a:prstGeom prst="rect">
            <a:avLst/>
          </a:prstGeom>
          <a:noFill/>
          <a:ln/>
        </p:spPr>
        <p:txBody>
          <a:bodyPr wrap="square" lIns="0" tIns="0" rIns="0" bIns="0" rtlCol="0" anchor="ctr"/>
          <a:lstStyle/>
          <a:p>
            <a:pPr marL="0" indent="0">
              <a:buNone/>
            </a:pPr>
            <a:r>
              <a:rPr lang="en-US" sz="850" dirty="0">
                <a:solidFill>
                  <a:srgbClr val="5A6675"/>
                </a:solidFill>
                <a:latin typeface="Yu Gothic" pitchFamily="34" charset="0"/>
                <a:ea typeface="Yu Gothic" pitchFamily="34" charset="-122"/>
                <a:cs typeface="Yu Gothic" pitchFamily="34" charset="-120"/>
              </a:rPr>
              <a:t>SCS評価制度 対応方針（社内稟議用・テンプレート）</a:t>
            </a:r>
            <a:endParaRPr lang="en-US" sz="850" dirty="0"/>
          </a:p>
        </p:txBody>
      </p:sp>
      <p:sp>
        <p:nvSpPr>
          <p:cNvPr id="20" name="Text 18"/>
          <p:cNvSpPr/>
          <p:nvPr/>
        </p:nvSpPr>
        <p:spPr>
          <a:xfrm>
            <a:off x="11247120" y="6419088"/>
            <a:ext cx="365760" cy="274320"/>
          </a:xfrm>
          <a:prstGeom prst="rect">
            <a:avLst/>
          </a:prstGeom>
          <a:noFill/>
          <a:ln/>
        </p:spPr>
        <p:txBody>
          <a:bodyPr wrap="square" lIns="0" tIns="0" rIns="0" bIns="0" rtlCol="0" anchor="ctr"/>
          <a:lstStyle/>
          <a:p>
            <a:pPr marL="0" indent="0" algn="r">
              <a:buNone/>
            </a:pPr>
            <a:r>
              <a:rPr lang="en-US" sz="850" dirty="0">
                <a:solidFill>
                  <a:srgbClr val="5A6675"/>
                </a:solidFill>
                <a:latin typeface="Yu Gothic" pitchFamily="34" charset="0"/>
                <a:ea typeface="Yu Gothic" pitchFamily="34" charset="-122"/>
                <a:cs typeface="Yu Gothic" pitchFamily="34" charset="-120"/>
              </a:rPr>
              <a:t>11</a:t>
            </a:r>
            <a:endParaRPr lang="en-US" sz="850" dirty="0"/>
          </a:p>
        </p:txBody>
      </p:sp>
      <p:sp>
        <p:nvSpPr>
          <p:cNvPr id="21" name="TextBox 20"/>
          <p:cNvSpPr txBox="1"/>
          <p:nvPr/>
        </p:nvSpPr>
        <p:spPr>
          <a:xfrm>
            <a:off x="548640" y="5321808"/>
            <a:ext cx="11064240" cy="960120"/>
          </a:xfrm>
          <a:prstGeom prst="rect">
            <a:avLst/>
          </a:prstGeom>
          <a:noFill/>
        </p:spPr>
        <p:txBody>
          <a:bodyPr wrap="square">
            <a:spAutoFit/>
          </a:bodyPr>
          <a:lstStyle/>
          <a:p>
            <a:pPr algn="l"/>
            <a:r>
              <a:rPr sz="1000" b="1">
                <a:solidFill>
                  <a:srgbClr val="1F3864"/>
                </a:solidFill>
                <a:latin typeface="Yu Gothic"/>
              </a:rPr>
              <a:t>バージョン：第1.0版（2026年7月）　／　提供：NRIセキュアテクノロジーズ株式会社</a:t>
            </a:r>
          </a:p>
          <a:p>
            <a:pPr algn="l"/>
            <a:r>
              <a:rPr sz="950" b="0">
                <a:solidFill>
                  <a:srgbClr val="5A6675"/>
                </a:solidFill>
                <a:latin typeface="Yu Gothic"/>
              </a:rPr>
              <a:t>関連資料（DLシリーズ）：① 方針策定フェーズひな形一式 ／ ② 委託先トリアージ表 ／ ③ 本スライド ／ ④ 委託先管理台帳ひな形</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548640" y="475488"/>
            <a:ext cx="118872" cy="420624"/>
          </a:xfrm>
          <a:prstGeom prst="rect">
            <a:avLst/>
          </a:prstGeom>
          <a:solidFill>
            <a:srgbClr val="2E5496"/>
          </a:solidFill>
          <a:ln/>
        </p:spPr>
        <p:txBody>
          <a:bodyPr/>
          <a:lstStyle/>
          <a:p>
            <a:endParaRPr lang="ja-JP" altLang="en-US"/>
          </a:p>
        </p:txBody>
      </p:sp>
      <p:sp>
        <p:nvSpPr>
          <p:cNvPr id="3" name="Text 1"/>
          <p:cNvSpPr/>
          <p:nvPr/>
        </p:nvSpPr>
        <p:spPr>
          <a:xfrm>
            <a:off x="786384" y="457200"/>
            <a:ext cx="10058400" cy="274320"/>
          </a:xfrm>
          <a:prstGeom prst="rect">
            <a:avLst/>
          </a:prstGeom>
          <a:noFill/>
          <a:ln/>
        </p:spPr>
        <p:txBody>
          <a:bodyPr wrap="square" lIns="0" tIns="0" rIns="0" bIns="0" rtlCol="0" anchor="ctr"/>
          <a:lstStyle/>
          <a:p>
            <a:pPr marL="0" indent="0">
              <a:buNone/>
            </a:pPr>
            <a:r>
              <a:rPr lang="en-US" sz="1250" b="1" kern="0" spc="200" dirty="0">
                <a:solidFill>
                  <a:srgbClr val="2E5496"/>
                </a:solidFill>
                <a:latin typeface="Yu Gothic" pitchFamily="34" charset="0"/>
                <a:ea typeface="Yu Gothic" pitchFamily="34" charset="-122"/>
                <a:cs typeface="Yu Gothic" pitchFamily="34" charset="-120"/>
              </a:rPr>
              <a:t>背景</a:t>
            </a:r>
            <a:endParaRPr lang="en-US" sz="1250" dirty="0"/>
          </a:p>
        </p:txBody>
      </p:sp>
      <p:sp>
        <p:nvSpPr>
          <p:cNvPr id="4" name="Text 2"/>
          <p:cNvSpPr/>
          <p:nvPr/>
        </p:nvSpPr>
        <p:spPr>
          <a:xfrm>
            <a:off x="786384" y="713232"/>
            <a:ext cx="11155680" cy="548640"/>
          </a:xfrm>
          <a:prstGeom prst="rect">
            <a:avLst/>
          </a:prstGeom>
          <a:noFill/>
          <a:ln/>
        </p:spPr>
        <p:txBody>
          <a:bodyPr wrap="square" lIns="0" tIns="0" rIns="0" bIns="0" rtlCol="0" anchor="ctr"/>
          <a:lstStyle/>
          <a:p>
            <a:pPr marL="0" indent="0">
              <a:buNone/>
            </a:pPr>
            <a:r>
              <a:rPr lang="en-US" sz="2500" b="1" dirty="0">
                <a:solidFill>
                  <a:srgbClr val="1F3864"/>
                </a:solidFill>
                <a:latin typeface="Yu Gothic" pitchFamily="34" charset="0"/>
                <a:ea typeface="Yu Gothic" pitchFamily="34" charset="-122"/>
                <a:cs typeface="Yu Gothic" pitchFamily="34" charset="-120"/>
              </a:rPr>
              <a:t>委託先経由の脅威と、問われる発注元の責任</a:t>
            </a:r>
            <a:endParaRPr lang="en-US" sz="2500" dirty="0"/>
          </a:p>
        </p:txBody>
      </p:sp>
      <p:sp>
        <p:nvSpPr>
          <p:cNvPr id="5" name="Shape 3"/>
          <p:cNvSpPr/>
          <p:nvPr/>
        </p:nvSpPr>
        <p:spPr>
          <a:xfrm>
            <a:off x="548640" y="1481328"/>
            <a:ext cx="3474720" cy="3200400"/>
          </a:xfrm>
          <a:prstGeom prst="roundRect">
            <a:avLst>
              <a:gd name="adj" fmla="val 2000"/>
            </a:avLst>
          </a:prstGeom>
          <a:solidFill>
            <a:srgbClr val="F4F7FB"/>
          </a:solidFill>
          <a:ln w="12700">
            <a:solidFill>
              <a:srgbClr val="D9E1F2"/>
            </a:solidFill>
            <a:prstDash val="solid"/>
          </a:ln>
          <a:effectLst>
            <a:outerShdw blurRad="101600" dist="38100" dir="8100000" algn="bl" rotWithShape="0">
              <a:srgbClr val="1F3864">
                <a:alpha val="12000"/>
              </a:srgbClr>
            </a:outerShdw>
          </a:effectLst>
        </p:spPr>
        <p:txBody>
          <a:bodyPr/>
          <a:lstStyle/>
          <a:p>
            <a:endParaRPr lang="ja-JP" altLang="en-US"/>
          </a:p>
        </p:txBody>
      </p:sp>
      <p:sp>
        <p:nvSpPr>
          <p:cNvPr id="6" name="Shape 4"/>
          <p:cNvSpPr/>
          <p:nvPr/>
        </p:nvSpPr>
        <p:spPr>
          <a:xfrm>
            <a:off x="804672" y="1755648"/>
            <a:ext cx="658368" cy="658368"/>
          </a:xfrm>
          <a:prstGeom prst="ellipse">
            <a:avLst/>
          </a:prstGeom>
          <a:solidFill>
            <a:srgbClr val="C0392B"/>
          </a:solidFill>
          <a:ln/>
        </p:spPr>
        <p:txBody>
          <a:bodyPr/>
          <a:lstStyle/>
          <a:p>
            <a:endParaRPr lang="ja-JP" altLang="en-US"/>
          </a:p>
        </p:txBody>
      </p:sp>
      <p:pic>
        <p:nvPicPr>
          <p:cNvPr id="7" name="Image 0" descr="preencoded.png"/>
          <p:cNvPicPr>
            <a:picLocks noChangeAspect="1"/>
          </p:cNvPicPr>
          <p:nvPr/>
        </p:nvPicPr>
        <p:blipFill>
          <a:blip r:embed="rId3"/>
          <a:stretch>
            <a:fillRect/>
          </a:stretch>
        </p:blipFill>
        <p:spPr>
          <a:xfrm>
            <a:off x="975848" y="1926824"/>
            <a:ext cx="316017" cy="316017"/>
          </a:xfrm>
          <a:prstGeom prst="rect">
            <a:avLst/>
          </a:prstGeom>
        </p:spPr>
      </p:pic>
      <p:sp>
        <p:nvSpPr>
          <p:cNvPr id="8" name="Text 5"/>
          <p:cNvSpPr/>
          <p:nvPr/>
        </p:nvSpPr>
        <p:spPr>
          <a:xfrm>
            <a:off x="804672" y="2542032"/>
            <a:ext cx="2962656" cy="457200"/>
          </a:xfrm>
          <a:prstGeom prst="rect">
            <a:avLst/>
          </a:prstGeom>
          <a:noFill/>
          <a:ln/>
        </p:spPr>
        <p:txBody>
          <a:bodyPr wrap="square" lIns="0" tIns="0" rIns="0" bIns="0" rtlCol="0" anchor="ctr"/>
          <a:lstStyle/>
          <a:p>
            <a:pPr marL="0" indent="0">
              <a:buNone/>
            </a:pPr>
            <a:r>
              <a:rPr lang="en-US" sz="1550" b="1" dirty="0">
                <a:solidFill>
                  <a:srgbClr val="1F3864"/>
                </a:solidFill>
                <a:latin typeface="Yu Gothic" pitchFamily="34" charset="0"/>
                <a:ea typeface="Yu Gothic" pitchFamily="34" charset="-122"/>
                <a:cs typeface="Yu Gothic" pitchFamily="34" charset="-120"/>
              </a:rPr>
              <a:t>自社を迂回する攻撃</a:t>
            </a:r>
            <a:endParaRPr lang="en-US" sz="1550" dirty="0"/>
          </a:p>
        </p:txBody>
      </p:sp>
      <p:sp>
        <p:nvSpPr>
          <p:cNvPr id="9" name="Text 6"/>
          <p:cNvSpPr/>
          <p:nvPr/>
        </p:nvSpPr>
        <p:spPr>
          <a:xfrm>
            <a:off x="804672" y="3017520"/>
            <a:ext cx="2962656" cy="1463040"/>
          </a:xfrm>
          <a:prstGeom prst="rect">
            <a:avLst/>
          </a:prstGeom>
          <a:noFill/>
          <a:ln/>
        </p:spPr>
        <p:txBody>
          <a:bodyPr wrap="square" lIns="0" tIns="0" rIns="0" bIns="0" rtlCol="0" anchor="t"/>
          <a:lstStyle/>
          <a:p>
            <a:pPr marL="0" indent="0">
              <a:lnSpc>
                <a:spcPct val="105000"/>
              </a:lnSpc>
              <a:buNone/>
            </a:pPr>
            <a:r>
              <a:rPr lang="en-US" sz="1200" dirty="0">
                <a:solidFill>
                  <a:srgbClr val="222A35"/>
                </a:solidFill>
                <a:latin typeface="Yu Gothic" pitchFamily="34" charset="0"/>
                <a:ea typeface="Yu Gothic" pitchFamily="34" charset="-122"/>
                <a:cs typeface="Yu Gothic" pitchFamily="34" charset="-120"/>
              </a:rPr>
              <a:t>自社の防御が堅牢でも、セキュリティの脆弱な「委託先」が踏み台にされる。国内でも、委託先のランサムウェア感染による発注元（自社）の操業停止が発生しています。</a:t>
            </a:r>
            <a:endParaRPr lang="en-US" sz="1200" dirty="0"/>
          </a:p>
        </p:txBody>
      </p:sp>
      <p:sp>
        <p:nvSpPr>
          <p:cNvPr id="10" name="Shape 7"/>
          <p:cNvSpPr/>
          <p:nvPr/>
        </p:nvSpPr>
        <p:spPr>
          <a:xfrm>
            <a:off x="4343400" y="1481328"/>
            <a:ext cx="3474720" cy="3200400"/>
          </a:xfrm>
          <a:prstGeom prst="roundRect">
            <a:avLst>
              <a:gd name="adj" fmla="val 2000"/>
            </a:avLst>
          </a:prstGeom>
          <a:solidFill>
            <a:srgbClr val="F4F7FB"/>
          </a:solidFill>
          <a:ln w="12700">
            <a:solidFill>
              <a:srgbClr val="D9E1F2"/>
            </a:solidFill>
            <a:prstDash val="solid"/>
          </a:ln>
          <a:effectLst>
            <a:outerShdw blurRad="101600" dist="38100" dir="8100000" algn="bl" rotWithShape="0">
              <a:srgbClr val="1F3864">
                <a:alpha val="12000"/>
              </a:srgbClr>
            </a:outerShdw>
          </a:effectLst>
        </p:spPr>
        <p:txBody>
          <a:bodyPr/>
          <a:lstStyle/>
          <a:p>
            <a:endParaRPr lang="ja-JP" altLang="en-US"/>
          </a:p>
        </p:txBody>
      </p:sp>
      <p:sp>
        <p:nvSpPr>
          <p:cNvPr id="11" name="Shape 8"/>
          <p:cNvSpPr/>
          <p:nvPr/>
        </p:nvSpPr>
        <p:spPr>
          <a:xfrm>
            <a:off x="4599432" y="1755648"/>
            <a:ext cx="658368" cy="658368"/>
          </a:xfrm>
          <a:prstGeom prst="ellipse">
            <a:avLst/>
          </a:prstGeom>
          <a:solidFill>
            <a:srgbClr val="1F3864"/>
          </a:solidFill>
          <a:ln/>
        </p:spPr>
        <p:txBody>
          <a:bodyPr/>
          <a:lstStyle/>
          <a:p>
            <a:endParaRPr lang="ja-JP" altLang="en-US"/>
          </a:p>
        </p:txBody>
      </p:sp>
      <p:pic>
        <p:nvPicPr>
          <p:cNvPr id="12" name="Image 1" descr="preencoded.png"/>
          <p:cNvPicPr>
            <a:picLocks noChangeAspect="1"/>
          </p:cNvPicPr>
          <p:nvPr/>
        </p:nvPicPr>
        <p:blipFill>
          <a:blip r:embed="rId4"/>
          <a:stretch>
            <a:fillRect/>
          </a:stretch>
        </p:blipFill>
        <p:spPr>
          <a:xfrm>
            <a:off x="4770608" y="1926824"/>
            <a:ext cx="316017" cy="316017"/>
          </a:xfrm>
          <a:prstGeom prst="rect">
            <a:avLst/>
          </a:prstGeom>
        </p:spPr>
      </p:pic>
      <p:sp>
        <p:nvSpPr>
          <p:cNvPr id="13" name="Text 9"/>
          <p:cNvSpPr/>
          <p:nvPr/>
        </p:nvSpPr>
        <p:spPr>
          <a:xfrm>
            <a:off x="4599432" y="2542032"/>
            <a:ext cx="2962656" cy="457200"/>
          </a:xfrm>
          <a:prstGeom prst="rect">
            <a:avLst/>
          </a:prstGeom>
          <a:noFill/>
          <a:ln/>
        </p:spPr>
        <p:txBody>
          <a:bodyPr wrap="square" lIns="0" tIns="0" rIns="0" bIns="0" rtlCol="0" anchor="ctr"/>
          <a:lstStyle/>
          <a:p>
            <a:pPr marL="0" indent="0">
              <a:buNone/>
            </a:pPr>
            <a:r>
              <a:rPr lang="en-US" sz="1550" b="1" dirty="0">
                <a:solidFill>
                  <a:srgbClr val="1F3864"/>
                </a:solidFill>
                <a:latin typeface="Yu Gothic" pitchFamily="34" charset="0"/>
                <a:ea typeface="Yu Gothic" pitchFamily="34" charset="-122"/>
                <a:cs typeface="Yu Gothic" pitchFamily="34" charset="-120"/>
              </a:rPr>
              <a:t>問われるガバナンス責任</a:t>
            </a:r>
            <a:endParaRPr lang="en-US" sz="1550" dirty="0"/>
          </a:p>
        </p:txBody>
      </p:sp>
      <p:sp>
        <p:nvSpPr>
          <p:cNvPr id="14" name="Text 10"/>
          <p:cNvSpPr/>
          <p:nvPr/>
        </p:nvSpPr>
        <p:spPr>
          <a:xfrm>
            <a:off x="4599432" y="3017520"/>
            <a:ext cx="2962656" cy="1463040"/>
          </a:xfrm>
          <a:prstGeom prst="rect">
            <a:avLst/>
          </a:prstGeom>
          <a:noFill/>
          <a:ln/>
        </p:spPr>
        <p:txBody>
          <a:bodyPr wrap="square" lIns="0" tIns="0" rIns="0" bIns="0" rtlCol="0" anchor="t"/>
          <a:lstStyle/>
          <a:p>
            <a:pPr marL="0" indent="0">
              <a:lnSpc>
                <a:spcPct val="105000"/>
              </a:lnSpc>
              <a:buNone/>
            </a:pPr>
            <a:r>
              <a:rPr lang="en-US" sz="1200" dirty="0">
                <a:solidFill>
                  <a:srgbClr val="222A35"/>
                </a:solidFill>
                <a:latin typeface="Yu Gothic" pitchFamily="34" charset="0"/>
                <a:ea typeface="Yu Gothic" pitchFamily="34" charset="-122"/>
                <a:cs typeface="Yu Gothic" pitchFamily="34" charset="-120"/>
              </a:rPr>
              <a:t>「委託先の事故」であっても、社会や顧客からは当社の経営責任・管理不足が問われます。</a:t>
            </a:r>
            <a:endParaRPr lang="en-US" sz="1200" dirty="0"/>
          </a:p>
        </p:txBody>
      </p:sp>
      <p:sp>
        <p:nvSpPr>
          <p:cNvPr id="15" name="Shape 11"/>
          <p:cNvSpPr/>
          <p:nvPr/>
        </p:nvSpPr>
        <p:spPr>
          <a:xfrm>
            <a:off x="8138160" y="1481328"/>
            <a:ext cx="3474720" cy="3200400"/>
          </a:xfrm>
          <a:prstGeom prst="roundRect">
            <a:avLst>
              <a:gd name="adj" fmla="val 2000"/>
            </a:avLst>
          </a:prstGeom>
          <a:solidFill>
            <a:srgbClr val="F4F7FB"/>
          </a:solidFill>
          <a:ln w="12700">
            <a:solidFill>
              <a:srgbClr val="D9E1F2"/>
            </a:solidFill>
            <a:prstDash val="solid"/>
          </a:ln>
          <a:effectLst>
            <a:outerShdw blurRad="101600" dist="38100" dir="8100000" algn="bl" rotWithShape="0">
              <a:srgbClr val="1F3864">
                <a:alpha val="12000"/>
              </a:srgbClr>
            </a:outerShdw>
          </a:effectLst>
        </p:spPr>
        <p:txBody>
          <a:bodyPr/>
          <a:lstStyle/>
          <a:p>
            <a:endParaRPr lang="ja-JP" altLang="en-US"/>
          </a:p>
        </p:txBody>
      </p:sp>
      <p:sp>
        <p:nvSpPr>
          <p:cNvPr id="16" name="Shape 12"/>
          <p:cNvSpPr/>
          <p:nvPr/>
        </p:nvSpPr>
        <p:spPr>
          <a:xfrm>
            <a:off x="8394192" y="1755648"/>
            <a:ext cx="658368" cy="658368"/>
          </a:xfrm>
          <a:prstGeom prst="ellipse">
            <a:avLst/>
          </a:prstGeom>
          <a:solidFill>
            <a:srgbClr val="5A6675"/>
          </a:solidFill>
          <a:ln/>
        </p:spPr>
        <p:txBody>
          <a:bodyPr/>
          <a:lstStyle/>
          <a:p>
            <a:endParaRPr lang="ja-JP" altLang="en-US"/>
          </a:p>
        </p:txBody>
      </p:sp>
      <p:pic>
        <p:nvPicPr>
          <p:cNvPr id="17" name="Image 2" descr="preencoded.png"/>
          <p:cNvPicPr>
            <a:picLocks noChangeAspect="1"/>
          </p:cNvPicPr>
          <p:nvPr/>
        </p:nvPicPr>
        <p:blipFill>
          <a:blip r:embed="rId5"/>
          <a:stretch>
            <a:fillRect/>
          </a:stretch>
        </p:blipFill>
        <p:spPr>
          <a:xfrm>
            <a:off x="8565368" y="1926824"/>
            <a:ext cx="316017" cy="316017"/>
          </a:xfrm>
          <a:prstGeom prst="rect">
            <a:avLst/>
          </a:prstGeom>
        </p:spPr>
      </p:pic>
      <p:sp>
        <p:nvSpPr>
          <p:cNvPr id="18" name="Text 13"/>
          <p:cNvSpPr/>
          <p:nvPr/>
        </p:nvSpPr>
        <p:spPr>
          <a:xfrm>
            <a:off x="8394192" y="2542032"/>
            <a:ext cx="2962656" cy="457200"/>
          </a:xfrm>
          <a:prstGeom prst="rect">
            <a:avLst/>
          </a:prstGeom>
          <a:noFill/>
          <a:ln/>
        </p:spPr>
        <p:txBody>
          <a:bodyPr wrap="square" lIns="0" tIns="0" rIns="0" bIns="0" rtlCol="0" anchor="ctr"/>
          <a:lstStyle/>
          <a:p>
            <a:pPr marL="0" indent="0">
              <a:buNone/>
            </a:pPr>
            <a:r>
              <a:rPr lang="en-US" sz="1550" b="1" dirty="0">
                <a:solidFill>
                  <a:srgbClr val="1F3864"/>
                </a:solidFill>
                <a:latin typeface="Yu Gothic" pitchFamily="34" charset="0"/>
                <a:ea typeface="Yu Gothic" pitchFamily="34" charset="-122"/>
                <a:cs typeface="Yu Gothic" pitchFamily="34" charset="-120"/>
              </a:rPr>
              <a:t>現行の取引先管理の限界</a:t>
            </a:r>
            <a:endParaRPr lang="en-US" sz="1550" dirty="0"/>
          </a:p>
        </p:txBody>
      </p:sp>
      <p:sp>
        <p:nvSpPr>
          <p:cNvPr id="19" name="Text 14"/>
          <p:cNvSpPr/>
          <p:nvPr/>
        </p:nvSpPr>
        <p:spPr>
          <a:xfrm>
            <a:off x="8394192" y="3017520"/>
            <a:ext cx="2962656" cy="1463040"/>
          </a:xfrm>
          <a:prstGeom prst="rect">
            <a:avLst/>
          </a:prstGeom>
          <a:noFill/>
          <a:ln/>
        </p:spPr>
        <p:txBody>
          <a:bodyPr wrap="square" lIns="0" tIns="0" rIns="0" bIns="0" rtlCol="0" anchor="t"/>
          <a:lstStyle/>
          <a:p>
            <a:pPr marL="0" indent="0">
              <a:lnSpc>
                <a:spcPct val="105000"/>
              </a:lnSpc>
              <a:buNone/>
            </a:pPr>
            <a:r>
              <a:rPr lang="en-US" sz="1200" dirty="0">
                <a:solidFill>
                  <a:srgbClr val="222A35"/>
                </a:solidFill>
                <a:latin typeface="Yu Gothic" pitchFamily="34" charset="0"/>
                <a:ea typeface="Yu Gothic" pitchFamily="34" charset="-122"/>
                <a:cs typeface="Yu Gothic" pitchFamily="34" charset="-120"/>
              </a:rPr>
              <a:t>手作業のExcelアンケートでは実態が見えにくく、確認が形骸化しがちです。</a:t>
            </a:r>
            <a:endParaRPr lang="en-US" sz="1200" dirty="0"/>
          </a:p>
        </p:txBody>
      </p:sp>
      <p:sp>
        <p:nvSpPr>
          <p:cNvPr id="20" name="Shape 15"/>
          <p:cNvSpPr/>
          <p:nvPr/>
        </p:nvSpPr>
        <p:spPr>
          <a:xfrm>
            <a:off x="548640" y="4983480"/>
            <a:ext cx="11064240" cy="640080"/>
          </a:xfrm>
          <a:prstGeom prst="roundRect">
            <a:avLst>
              <a:gd name="adj" fmla="val 8571"/>
            </a:avLst>
          </a:prstGeom>
          <a:solidFill>
            <a:srgbClr val="1F3864"/>
          </a:solidFill>
          <a:ln/>
        </p:spPr>
        <p:txBody>
          <a:bodyPr/>
          <a:lstStyle/>
          <a:p>
            <a:endParaRPr lang="ja-JP" altLang="en-US"/>
          </a:p>
        </p:txBody>
      </p:sp>
      <p:sp>
        <p:nvSpPr>
          <p:cNvPr id="21" name="Text 16"/>
          <p:cNvSpPr/>
          <p:nvPr/>
        </p:nvSpPr>
        <p:spPr>
          <a:xfrm>
            <a:off x="822960" y="4983480"/>
            <a:ext cx="10515600" cy="640080"/>
          </a:xfrm>
          <a:prstGeom prst="rect">
            <a:avLst/>
          </a:prstGeom>
          <a:noFill/>
          <a:ln/>
        </p:spPr>
        <p:txBody>
          <a:bodyPr wrap="square" lIns="0" tIns="0" rIns="0" bIns="0" rtlCol="0" anchor="ctr"/>
          <a:lstStyle/>
          <a:p>
            <a:pPr marL="0" indent="0">
              <a:buNone/>
            </a:pPr>
            <a:r>
              <a:rPr lang="en-US" sz="1350" b="1" dirty="0">
                <a:solidFill>
                  <a:srgbClr val="FFFFFF"/>
                </a:solidFill>
                <a:latin typeface="Yu Gothic" pitchFamily="34" charset="0"/>
                <a:ea typeface="Yu Gothic" pitchFamily="34" charset="-122"/>
                <a:cs typeface="Yu Gothic" pitchFamily="34" charset="-120"/>
              </a:rPr>
              <a:t>→ サプライチェーンの“穴”を塞ぐことが、いま経営に求められる急務の課題。</a:t>
            </a:r>
            <a:endParaRPr lang="en-US" sz="1350" dirty="0"/>
          </a:p>
        </p:txBody>
      </p:sp>
      <p:sp>
        <p:nvSpPr>
          <p:cNvPr id="22" name="Text 17"/>
          <p:cNvSpPr/>
          <p:nvPr/>
        </p:nvSpPr>
        <p:spPr>
          <a:xfrm>
            <a:off x="548640" y="6419088"/>
            <a:ext cx="8229600" cy="274320"/>
          </a:xfrm>
          <a:prstGeom prst="rect">
            <a:avLst/>
          </a:prstGeom>
          <a:noFill/>
          <a:ln/>
        </p:spPr>
        <p:txBody>
          <a:bodyPr wrap="square" lIns="0" tIns="0" rIns="0" bIns="0" rtlCol="0" anchor="ctr"/>
          <a:lstStyle/>
          <a:p>
            <a:pPr marL="0" indent="0">
              <a:buNone/>
            </a:pPr>
            <a:r>
              <a:rPr lang="en-US" sz="850" dirty="0">
                <a:solidFill>
                  <a:srgbClr val="5A6675"/>
                </a:solidFill>
                <a:latin typeface="Yu Gothic" pitchFamily="34" charset="0"/>
                <a:ea typeface="Yu Gothic" pitchFamily="34" charset="-122"/>
                <a:cs typeface="Yu Gothic" pitchFamily="34" charset="-120"/>
              </a:rPr>
              <a:t>SCS評価制度 対応方針（社内稟議用・テンプレート）</a:t>
            </a:r>
            <a:endParaRPr lang="en-US" sz="850" dirty="0"/>
          </a:p>
        </p:txBody>
      </p:sp>
      <p:sp>
        <p:nvSpPr>
          <p:cNvPr id="23" name="Text 18"/>
          <p:cNvSpPr/>
          <p:nvPr/>
        </p:nvSpPr>
        <p:spPr>
          <a:xfrm>
            <a:off x="11247120" y="6419088"/>
            <a:ext cx="365760" cy="274320"/>
          </a:xfrm>
          <a:prstGeom prst="rect">
            <a:avLst/>
          </a:prstGeom>
          <a:noFill/>
          <a:ln/>
        </p:spPr>
        <p:txBody>
          <a:bodyPr wrap="square" lIns="0" tIns="0" rIns="0" bIns="0" rtlCol="0" anchor="ctr"/>
          <a:lstStyle/>
          <a:p>
            <a:pPr marL="0" indent="0" algn="r">
              <a:buNone/>
            </a:pPr>
            <a:r>
              <a:rPr lang="en-US" sz="850" dirty="0">
                <a:solidFill>
                  <a:srgbClr val="5A6675"/>
                </a:solidFill>
                <a:latin typeface="Yu Gothic" pitchFamily="34" charset="0"/>
                <a:ea typeface="Yu Gothic" pitchFamily="34" charset="-122"/>
                <a:cs typeface="Yu Gothic" pitchFamily="34" charset="-120"/>
              </a:rPr>
              <a:t>2</a:t>
            </a:r>
            <a:endParaRPr lang="en-US" sz="85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548640" y="475488"/>
            <a:ext cx="118872" cy="420624"/>
          </a:xfrm>
          <a:prstGeom prst="rect">
            <a:avLst/>
          </a:prstGeom>
          <a:solidFill>
            <a:srgbClr val="2E5496"/>
          </a:solidFill>
          <a:ln/>
        </p:spPr>
        <p:txBody>
          <a:bodyPr/>
          <a:lstStyle/>
          <a:p>
            <a:endParaRPr lang="ja-JP" altLang="en-US"/>
          </a:p>
        </p:txBody>
      </p:sp>
      <p:sp>
        <p:nvSpPr>
          <p:cNvPr id="3" name="Text 1"/>
          <p:cNvSpPr/>
          <p:nvPr/>
        </p:nvSpPr>
        <p:spPr>
          <a:xfrm>
            <a:off x="786384" y="457200"/>
            <a:ext cx="10058400" cy="274320"/>
          </a:xfrm>
          <a:prstGeom prst="rect">
            <a:avLst/>
          </a:prstGeom>
          <a:noFill/>
          <a:ln/>
        </p:spPr>
        <p:txBody>
          <a:bodyPr wrap="square" lIns="0" tIns="0" rIns="0" bIns="0" rtlCol="0" anchor="ctr"/>
          <a:lstStyle/>
          <a:p>
            <a:pPr marL="0" indent="0">
              <a:buNone/>
            </a:pPr>
            <a:r>
              <a:rPr lang="en-US" sz="1250" b="1" kern="0" spc="200" dirty="0">
                <a:solidFill>
                  <a:srgbClr val="2E5496"/>
                </a:solidFill>
                <a:latin typeface="Yu Gothic" pitchFamily="34" charset="0"/>
                <a:ea typeface="Yu Gothic" pitchFamily="34" charset="-122"/>
                <a:cs typeface="Yu Gothic" pitchFamily="34" charset="-120"/>
              </a:rPr>
              <a:t>SCS評価制度とは</a:t>
            </a:r>
            <a:endParaRPr lang="en-US" sz="1250" dirty="0"/>
          </a:p>
        </p:txBody>
      </p:sp>
      <p:sp>
        <p:nvSpPr>
          <p:cNvPr id="4" name="Text 2"/>
          <p:cNvSpPr/>
          <p:nvPr/>
        </p:nvSpPr>
        <p:spPr>
          <a:xfrm>
            <a:off x="786384" y="713232"/>
            <a:ext cx="11155680" cy="548640"/>
          </a:xfrm>
          <a:prstGeom prst="rect">
            <a:avLst/>
          </a:prstGeom>
          <a:noFill/>
          <a:ln/>
        </p:spPr>
        <p:txBody>
          <a:bodyPr wrap="square" lIns="0" tIns="0" rIns="0" bIns="0" rtlCol="0" anchor="ctr"/>
          <a:lstStyle/>
          <a:p>
            <a:pPr marL="0" indent="0">
              <a:buNone/>
            </a:pPr>
            <a:r>
              <a:rPr lang="en-US" sz="2500" b="1" dirty="0">
                <a:solidFill>
                  <a:srgbClr val="1F3864"/>
                </a:solidFill>
                <a:latin typeface="Yu Gothic" pitchFamily="34" charset="0"/>
                <a:ea typeface="Yu Gothic" pitchFamily="34" charset="-122"/>
                <a:cs typeface="Yu Gothic" pitchFamily="34" charset="-120"/>
              </a:rPr>
              <a:t>取引先を測る、公的な“共通のモノサシ”</a:t>
            </a:r>
            <a:endParaRPr lang="en-US" sz="2500" dirty="0"/>
          </a:p>
        </p:txBody>
      </p:sp>
      <p:sp>
        <p:nvSpPr>
          <p:cNvPr id="5" name="Shape 3"/>
          <p:cNvSpPr/>
          <p:nvPr/>
        </p:nvSpPr>
        <p:spPr>
          <a:xfrm>
            <a:off x="548640" y="1481328"/>
            <a:ext cx="5394960" cy="2880360"/>
          </a:xfrm>
          <a:prstGeom prst="roundRect">
            <a:avLst>
              <a:gd name="adj" fmla="val 2222"/>
            </a:avLst>
          </a:prstGeom>
          <a:solidFill>
            <a:srgbClr val="F4F7FB"/>
          </a:solidFill>
          <a:ln w="12700">
            <a:solidFill>
              <a:srgbClr val="D9E1F2"/>
            </a:solidFill>
            <a:prstDash val="solid"/>
          </a:ln>
          <a:effectLst>
            <a:outerShdw blurRad="101600" dist="38100" dir="8100000" algn="bl" rotWithShape="0">
              <a:srgbClr val="1F3864">
                <a:alpha val="12000"/>
              </a:srgbClr>
            </a:outerShdw>
          </a:effectLst>
        </p:spPr>
        <p:txBody>
          <a:bodyPr/>
          <a:lstStyle/>
          <a:p>
            <a:endParaRPr lang="ja-JP" altLang="en-US"/>
          </a:p>
        </p:txBody>
      </p:sp>
      <p:sp>
        <p:nvSpPr>
          <p:cNvPr id="6" name="Shape 4"/>
          <p:cNvSpPr/>
          <p:nvPr/>
        </p:nvSpPr>
        <p:spPr>
          <a:xfrm>
            <a:off x="804672" y="1737360"/>
            <a:ext cx="603504" cy="603504"/>
          </a:xfrm>
          <a:prstGeom prst="ellipse">
            <a:avLst/>
          </a:prstGeom>
          <a:solidFill>
            <a:srgbClr val="2E5496"/>
          </a:solidFill>
          <a:ln/>
        </p:spPr>
        <p:txBody>
          <a:bodyPr/>
          <a:lstStyle/>
          <a:p>
            <a:endParaRPr lang="ja-JP" altLang="en-US"/>
          </a:p>
        </p:txBody>
      </p:sp>
      <p:pic>
        <p:nvPicPr>
          <p:cNvPr id="7" name="Image 0" descr="preencoded.png"/>
          <p:cNvPicPr>
            <a:picLocks noChangeAspect="1"/>
          </p:cNvPicPr>
          <p:nvPr/>
        </p:nvPicPr>
        <p:blipFill>
          <a:blip r:embed="rId3"/>
          <a:stretch>
            <a:fillRect/>
          </a:stretch>
        </p:blipFill>
        <p:spPr>
          <a:xfrm>
            <a:off x="961583" y="1894271"/>
            <a:ext cx="289682" cy="289682"/>
          </a:xfrm>
          <a:prstGeom prst="rect">
            <a:avLst/>
          </a:prstGeom>
        </p:spPr>
      </p:pic>
      <p:sp>
        <p:nvSpPr>
          <p:cNvPr id="8" name="Text 5"/>
          <p:cNvSpPr/>
          <p:nvPr/>
        </p:nvSpPr>
        <p:spPr>
          <a:xfrm>
            <a:off x="1508760" y="1810512"/>
            <a:ext cx="4206240" cy="365760"/>
          </a:xfrm>
          <a:prstGeom prst="rect">
            <a:avLst/>
          </a:prstGeom>
          <a:noFill/>
          <a:ln/>
        </p:spPr>
        <p:txBody>
          <a:bodyPr wrap="square" lIns="0" tIns="0" rIns="0" bIns="0" rtlCol="0" anchor="ctr"/>
          <a:lstStyle/>
          <a:p>
            <a:pPr marL="0" indent="0">
              <a:buNone/>
            </a:pPr>
            <a:r>
              <a:rPr lang="en-US" sz="1550" b="1" dirty="0">
                <a:solidFill>
                  <a:srgbClr val="1F3864"/>
                </a:solidFill>
                <a:latin typeface="Yu Gothic" pitchFamily="34" charset="0"/>
                <a:ea typeface="Yu Gothic" pitchFamily="34" charset="-122"/>
                <a:cs typeface="Yu Gothic" pitchFamily="34" charset="-120"/>
              </a:rPr>
              <a:t>制度の位置づけ</a:t>
            </a:r>
            <a:endParaRPr lang="en-US" sz="1550" dirty="0"/>
          </a:p>
        </p:txBody>
      </p:sp>
      <p:sp>
        <p:nvSpPr>
          <p:cNvPr id="9" name="Text 6"/>
          <p:cNvSpPr/>
          <p:nvPr/>
        </p:nvSpPr>
        <p:spPr>
          <a:xfrm>
            <a:off x="822960" y="2423160"/>
            <a:ext cx="4846320" cy="1828800"/>
          </a:xfrm>
          <a:prstGeom prst="rect">
            <a:avLst/>
          </a:prstGeom>
          <a:noFill/>
          <a:ln/>
        </p:spPr>
        <p:txBody>
          <a:bodyPr wrap="square" lIns="0" tIns="0" rIns="0" bIns="0" rtlCol="0" anchor="t"/>
          <a:lstStyle/>
          <a:p>
            <a:pPr marL="342900" indent="-342900">
              <a:spcAft>
                <a:spcPts val="600"/>
              </a:spcAft>
              <a:buSzPct val="100000"/>
              <a:buChar char="•"/>
            </a:pPr>
            <a:r>
              <a:rPr lang="en-US" sz="1250" dirty="0">
                <a:solidFill>
                  <a:srgbClr val="222A35"/>
                </a:solidFill>
                <a:latin typeface="Yu Gothic" pitchFamily="34" charset="0"/>
                <a:ea typeface="Yu Gothic" pitchFamily="34" charset="-122"/>
                <a:cs typeface="Yu Gothic" pitchFamily="34" charset="-120"/>
              </a:rPr>
              <a:t>経済産業省・IPA・国家サイバー統括室（NCO）が整備を進める公的制度</a:t>
            </a:r>
            <a:endParaRPr lang="en-US" sz="1250" dirty="0"/>
          </a:p>
          <a:p>
            <a:pPr marL="342900" indent="-342900">
              <a:spcAft>
                <a:spcPts val="600"/>
              </a:spcAft>
              <a:buSzPct val="100000"/>
              <a:buChar char="•"/>
            </a:pPr>
            <a:r>
              <a:rPr lang="en-US" sz="1250" dirty="0">
                <a:solidFill>
                  <a:srgbClr val="222A35"/>
                </a:solidFill>
                <a:latin typeface="Yu Gothic" pitchFamily="34" charset="0"/>
                <a:ea typeface="Yu Gothic" pitchFamily="34" charset="-122"/>
                <a:cs typeface="Yu Gothic" pitchFamily="34" charset="-120"/>
              </a:rPr>
              <a:t>取引先の対策レベルを★3〜★5の段階で評価（★5は今後策定）</a:t>
            </a:r>
            <a:endParaRPr lang="en-US" sz="1250" dirty="0"/>
          </a:p>
          <a:p>
            <a:pPr marL="342900" indent="-342900">
              <a:spcAft>
                <a:spcPts val="600"/>
              </a:spcAft>
              <a:buSzPct val="100000"/>
              <a:buChar char="•"/>
            </a:pPr>
            <a:r>
              <a:rPr lang="en-US" sz="1250" dirty="0">
                <a:solidFill>
                  <a:srgbClr val="222A35"/>
                </a:solidFill>
                <a:latin typeface="Yu Gothic" pitchFamily="34" charset="0"/>
                <a:ea typeface="Yu Gothic" pitchFamily="34" charset="-122"/>
                <a:cs typeface="Yu Gothic" pitchFamily="34" charset="-120"/>
              </a:rPr>
              <a:t>各社バラバラの確認項目を一本化し、確認する側・される側の双方の負担を軽減</a:t>
            </a:r>
            <a:endParaRPr lang="en-US" sz="1250" dirty="0"/>
          </a:p>
        </p:txBody>
      </p:sp>
      <p:sp>
        <p:nvSpPr>
          <p:cNvPr id="10" name="Shape 7"/>
          <p:cNvSpPr/>
          <p:nvPr/>
        </p:nvSpPr>
        <p:spPr>
          <a:xfrm>
            <a:off x="6217920" y="1481328"/>
            <a:ext cx="5394960" cy="841248"/>
          </a:xfrm>
          <a:prstGeom prst="roundRect">
            <a:avLst>
              <a:gd name="adj" fmla="val 7609"/>
            </a:avLst>
          </a:prstGeom>
          <a:solidFill>
            <a:srgbClr val="FFFFFF"/>
          </a:solidFill>
          <a:ln w="12700">
            <a:solidFill>
              <a:srgbClr val="D9E1F2"/>
            </a:solidFill>
            <a:prstDash val="solid"/>
          </a:ln>
          <a:effectLst>
            <a:outerShdw blurRad="101600" dist="38100" dir="8100000" algn="bl" rotWithShape="0">
              <a:srgbClr val="1F3864">
                <a:alpha val="12000"/>
              </a:srgbClr>
            </a:outerShdw>
          </a:effectLst>
        </p:spPr>
        <p:txBody>
          <a:bodyPr/>
          <a:lstStyle/>
          <a:p>
            <a:endParaRPr lang="ja-JP" altLang="en-US"/>
          </a:p>
        </p:txBody>
      </p:sp>
      <p:sp>
        <p:nvSpPr>
          <p:cNvPr id="11" name="Shape 8"/>
          <p:cNvSpPr/>
          <p:nvPr/>
        </p:nvSpPr>
        <p:spPr>
          <a:xfrm>
            <a:off x="6217920" y="1481328"/>
            <a:ext cx="91440" cy="841248"/>
          </a:xfrm>
          <a:prstGeom prst="rect">
            <a:avLst/>
          </a:prstGeom>
          <a:solidFill>
            <a:srgbClr val="B8892B"/>
          </a:solidFill>
          <a:ln/>
        </p:spPr>
        <p:txBody>
          <a:bodyPr/>
          <a:lstStyle/>
          <a:p>
            <a:endParaRPr lang="ja-JP" altLang="en-US"/>
          </a:p>
        </p:txBody>
      </p:sp>
      <p:sp>
        <p:nvSpPr>
          <p:cNvPr id="12" name="Text 9"/>
          <p:cNvSpPr/>
          <p:nvPr/>
        </p:nvSpPr>
        <p:spPr>
          <a:xfrm>
            <a:off x="6473952" y="1591056"/>
            <a:ext cx="1828800" cy="640080"/>
          </a:xfrm>
          <a:prstGeom prst="rect">
            <a:avLst/>
          </a:prstGeom>
          <a:noFill/>
          <a:ln/>
        </p:spPr>
        <p:txBody>
          <a:bodyPr wrap="square" lIns="0" tIns="0" rIns="0" bIns="0" rtlCol="0" anchor="ctr"/>
          <a:lstStyle/>
          <a:p>
            <a:pPr marL="0" indent="0">
              <a:buNone/>
            </a:pPr>
            <a:r>
              <a:rPr lang="en-US" sz="1600" b="1" dirty="0">
                <a:solidFill>
                  <a:srgbClr val="B8892B"/>
                </a:solidFill>
                <a:latin typeface="Yu Gothic" pitchFamily="34" charset="0"/>
                <a:ea typeface="Yu Gothic" pitchFamily="34" charset="-122"/>
                <a:cs typeface="Yu Gothic" pitchFamily="34" charset="-120"/>
              </a:rPr>
              <a:t>★3（Basic）</a:t>
            </a:r>
            <a:endParaRPr lang="en-US" sz="1600" dirty="0"/>
          </a:p>
        </p:txBody>
      </p:sp>
      <p:sp>
        <p:nvSpPr>
          <p:cNvPr id="13" name="Text 10"/>
          <p:cNvSpPr/>
          <p:nvPr/>
        </p:nvSpPr>
        <p:spPr>
          <a:xfrm>
            <a:off x="8229600" y="1572768"/>
            <a:ext cx="3246120" cy="676656"/>
          </a:xfrm>
          <a:prstGeom prst="rect">
            <a:avLst/>
          </a:prstGeom>
          <a:noFill/>
          <a:ln/>
        </p:spPr>
        <p:txBody>
          <a:bodyPr wrap="square" lIns="0" tIns="0" rIns="0" bIns="0" rtlCol="0" anchor="ctr"/>
          <a:lstStyle/>
          <a:p>
            <a:pPr marL="0" indent="0">
              <a:buNone/>
            </a:pPr>
            <a:r>
              <a:rPr lang="en-US" sz="1150" dirty="0">
                <a:solidFill>
                  <a:srgbClr val="222A35"/>
                </a:solidFill>
                <a:latin typeface="Yu Gothic" pitchFamily="34" charset="0"/>
                <a:ea typeface="Yu Gothic" pitchFamily="34" charset="-122"/>
                <a:cs typeface="Yu Gothic" pitchFamily="34" charset="-120"/>
              </a:rPr>
              <a:t>全委託先に求める最低ライン（要求26項目）</a:t>
            </a:r>
            <a:endParaRPr lang="en-US" sz="1150" dirty="0"/>
          </a:p>
        </p:txBody>
      </p:sp>
      <p:sp>
        <p:nvSpPr>
          <p:cNvPr id="14" name="Shape 11"/>
          <p:cNvSpPr/>
          <p:nvPr/>
        </p:nvSpPr>
        <p:spPr>
          <a:xfrm>
            <a:off x="6217920" y="2468880"/>
            <a:ext cx="5394960" cy="841248"/>
          </a:xfrm>
          <a:prstGeom prst="roundRect">
            <a:avLst>
              <a:gd name="adj" fmla="val 7609"/>
            </a:avLst>
          </a:prstGeom>
          <a:solidFill>
            <a:srgbClr val="FFFFFF"/>
          </a:solidFill>
          <a:ln w="12700">
            <a:solidFill>
              <a:srgbClr val="D9E1F2"/>
            </a:solidFill>
            <a:prstDash val="solid"/>
          </a:ln>
          <a:effectLst>
            <a:outerShdw blurRad="101600" dist="38100" dir="8100000" algn="bl" rotWithShape="0">
              <a:srgbClr val="1F3864">
                <a:alpha val="12000"/>
              </a:srgbClr>
            </a:outerShdw>
          </a:effectLst>
        </p:spPr>
        <p:txBody>
          <a:bodyPr/>
          <a:lstStyle/>
          <a:p>
            <a:endParaRPr lang="ja-JP" altLang="en-US"/>
          </a:p>
        </p:txBody>
      </p:sp>
      <p:sp>
        <p:nvSpPr>
          <p:cNvPr id="15" name="Shape 12"/>
          <p:cNvSpPr/>
          <p:nvPr/>
        </p:nvSpPr>
        <p:spPr>
          <a:xfrm>
            <a:off x="6217920" y="2468880"/>
            <a:ext cx="91440" cy="841248"/>
          </a:xfrm>
          <a:prstGeom prst="rect">
            <a:avLst/>
          </a:prstGeom>
          <a:solidFill>
            <a:srgbClr val="2E5496"/>
          </a:solidFill>
          <a:ln/>
        </p:spPr>
        <p:txBody>
          <a:bodyPr/>
          <a:lstStyle/>
          <a:p>
            <a:endParaRPr lang="ja-JP" altLang="en-US"/>
          </a:p>
        </p:txBody>
      </p:sp>
      <p:sp>
        <p:nvSpPr>
          <p:cNvPr id="16" name="Text 13"/>
          <p:cNvSpPr/>
          <p:nvPr/>
        </p:nvSpPr>
        <p:spPr>
          <a:xfrm>
            <a:off x="6473952" y="2578608"/>
            <a:ext cx="1828800" cy="640080"/>
          </a:xfrm>
          <a:prstGeom prst="rect">
            <a:avLst/>
          </a:prstGeom>
          <a:noFill/>
          <a:ln/>
        </p:spPr>
        <p:txBody>
          <a:bodyPr wrap="square" lIns="0" tIns="0" rIns="0" bIns="0" rtlCol="0" anchor="ctr"/>
          <a:lstStyle/>
          <a:p>
            <a:pPr marL="0" indent="0">
              <a:buNone/>
            </a:pPr>
            <a:r>
              <a:rPr lang="en-US" sz="1600" b="1" dirty="0">
                <a:solidFill>
                  <a:srgbClr val="2E5496"/>
                </a:solidFill>
                <a:latin typeface="Yu Gothic" pitchFamily="34" charset="0"/>
                <a:ea typeface="Yu Gothic" pitchFamily="34" charset="-122"/>
                <a:cs typeface="Yu Gothic" pitchFamily="34" charset="-120"/>
              </a:rPr>
              <a:t>★4（Standard）</a:t>
            </a:r>
            <a:endParaRPr lang="en-US" sz="1600" dirty="0"/>
          </a:p>
        </p:txBody>
      </p:sp>
      <p:sp>
        <p:nvSpPr>
          <p:cNvPr id="17" name="Text 14"/>
          <p:cNvSpPr/>
          <p:nvPr/>
        </p:nvSpPr>
        <p:spPr>
          <a:xfrm>
            <a:off x="8229600" y="2560320"/>
            <a:ext cx="3246120" cy="676656"/>
          </a:xfrm>
          <a:prstGeom prst="rect">
            <a:avLst/>
          </a:prstGeom>
          <a:noFill/>
          <a:ln/>
        </p:spPr>
        <p:txBody>
          <a:bodyPr wrap="square" lIns="0" tIns="0" rIns="0" bIns="0" rtlCol="0" anchor="ctr"/>
          <a:lstStyle/>
          <a:p>
            <a:pPr marL="0" indent="0">
              <a:buNone/>
            </a:pPr>
            <a:r>
              <a:rPr lang="en-US" sz="1150" dirty="0">
                <a:solidFill>
                  <a:srgbClr val="222A35"/>
                </a:solidFill>
                <a:latin typeface="Yu Gothic" pitchFamily="34" charset="0"/>
                <a:ea typeface="Yu Gothic" pitchFamily="34" charset="-122"/>
                <a:cs typeface="Yu Gothic" pitchFamily="34" charset="-120"/>
              </a:rPr>
              <a:t>重要委託先に求める標準ライン（要求43項目）</a:t>
            </a:r>
            <a:endParaRPr lang="en-US" sz="1150" dirty="0"/>
          </a:p>
        </p:txBody>
      </p:sp>
      <p:sp>
        <p:nvSpPr>
          <p:cNvPr id="18" name="Shape 15"/>
          <p:cNvSpPr/>
          <p:nvPr/>
        </p:nvSpPr>
        <p:spPr>
          <a:xfrm>
            <a:off x="6217920" y="3456432"/>
            <a:ext cx="5394960" cy="841248"/>
          </a:xfrm>
          <a:prstGeom prst="roundRect">
            <a:avLst>
              <a:gd name="adj" fmla="val 7609"/>
            </a:avLst>
          </a:prstGeom>
          <a:solidFill>
            <a:srgbClr val="FFFFFF"/>
          </a:solidFill>
          <a:ln w="12700">
            <a:solidFill>
              <a:srgbClr val="D9E1F2"/>
            </a:solidFill>
            <a:prstDash val="solid"/>
          </a:ln>
          <a:effectLst>
            <a:outerShdw blurRad="101600" dist="38100" dir="8100000" algn="bl" rotWithShape="0">
              <a:srgbClr val="1F3864">
                <a:alpha val="12000"/>
              </a:srgbClr>
            </a:outerShdw>
          </a:effectLst>
        </p:spPr>
        <p:txBody>
          <a:bodyPr/>
          <a:lstStyle/>
          <a:p>
            <a:endParaRPr lang="ja-JP" altLang="en-US"/>
          </a:p>
        </p:txBody>
      </p:sp>
      <p:sp>
        <p:nvSpPr>
          <p:cNvPr id="19" name="Shape 16"/>
          <p:cNvSpPr/>
          <p:nvPr/>
        </p:nvSpPr>
        <p:spPr>
          <a:xfrm>
            <a:off x="6217920" y="3456432"/>
            <a:ext cx="91440" cy="841248"/>
          </a:xfrm>
          <a:prstGeom prst="rect">
            <a:avLst/>
          </a:prstGeom>
          <a:solidFill>
            <a:srgbClr val="44618C"/>
          </a:solidFill>
          <a:ln/>
        </p:spPr>
        <p:txBody>
          <a:bodyPr/>
          <a:lstStyle/>
          <a:p>
            <a:endParaRPr lang="ja-JP" altLang="en-US"/>
          </a:p>
        </p:txBody>
      </p:sp>
      <p:sp>
        <p:nvSpPr>
          <p:cNvPr id="20" name="Text 17"/>
          <p:cNvSpPr/>
          <p:nvPr/>
        </p:nvSpPr>
        <p:spPr>
          <a:xfrm>
            <a:off x="6473952" y="3566160"/>
            <a:ext cx="1828800" cy="640080"/>
          </a:xfrm>
          <a:prstGeom prst="rect">
            <a:avLst/>
          </a:prstGeom>
          <a:noFill/>
          <a:ln/>
        </p:spPr>
        <p:txBody>
          <a:bodyPr wrap="square" lIns="0" tIns="0" rIns="0" bIns="0" rtlCol="0" anchor="ctr"/>
          <a:lstStyle/>
          <a:p>
            <a:pPr marL="0" indent="0">
              <a:buNone/>
            </a:pPr>
            <a:r>
              <a:rPr lang="en-US" sz="1600" b="1" dirty="0">
                <a:solidFill>
                  <a:srgbClr val="44618C"/>
                </a:solidFill>
                <a:latin typeface="Yu Gothic" pitchFamily="34" charset="0"/>
                <a:ea typeface="Yu Gothic" pitchFamily="34" charset="-122"/>
                <a:cs typeface="Yu Gothic" pitchFamily="34" charset="-120"/>
              </a:rPr>
              <a:t>★5</a:t>
            </a:r>
            <a:endParaRPr lang="en-US" sz="1600" dirty="0"/>
          </a:p>
        </p:txBody>
      </p:sp>
      <p:sp>
        <p:nvSpPr>
          <p:cNvPr id="21" name="Text 18"/>
          <p:cNvSpPr/>
          <p:nvPr/>
        </p:nvSpPr>
        <p:spPr>
          <a:xfrm>
            <a:off x="8229600" y="3547872"/>
            <a:ext cx="3246120" cy="676656"/>
          </a:xfrm>
          <a:prstGeom prst="rect">
            <a:avLst/>
          </a:prstGeom>
          <a:noFill/>
          <a:ln/>
        </p:spPr>
        <p:txBody>
          <a:bodyPr wrap="square" lIns="0" tIns="0" rIns="0" bIns="0" rtlCol="0" anchor="ctr"/>
          <a:lstStyle/>
          <a:p>
            <a:pPr marL="0" indent="0">
              <a:buNone/>
            </a:pPr>
            <a:r>
              <a:rPr lang="en-US" sz="1150" dirty="0">
                <a:solidFill>
                  <a:srgbClr val="222A35"/>
                </a:solidFill>
                <a:latin typeface="Yu Gothic" pitchFamily="34" charset="0"/>
                <a:ea typeface="Yu Gothic" pitchFamily="34" charset="-122"/>
                <a:cs typeface="Yu Gothic" pitchFamily="34" charset="-120"/>
              </a:rPr>
              <a:t>高度な攻撃に備える最上位（今後策定）</a:t>
            </a:r>
            <a:endParaRPr lang="en-US" sz="1150" dirty="0"/>
          </a:p>
        </p:txBody>
      </p:sp>
      <p:sp>
        <p:nvSpPr>
          <p:cNvPr id="22" name="Shape 19"/>
          <p:cNvSpPr/>
          <p:nvPr/>
        </p:nvSpPr>
        <p:spPr>
          <a:xfrm>
            <a:off x="548640" y="4617720"/>
            <a:ext cx="11064240" cy="1371600"/>
          </a:xfrm>
          <a:prstGeom prst="roundRect">
            <a:avLst>
              <a:gd name="adj" fmla="val 4000"/>
            </a:avLst>
          </a:prstGeom>
          <a:solidFill>
            <a:srgbClr val="EAF0F8"/>
          </a:solidFill>
          <a:ln w="12700">
            <a:solidFill>
              <a:srgbClr val="D9E1F2"/>
            </a:solidFill>
            <a:prstDash val="solid"/>
          </a:ln>
        </p:spPr>
        <p:txBody>
          <a:bodyPr/>
          <a:lstStyle/>
          <a:p>
            <a:endParaRPr lang="ja-JP" altLang="en-US"/>
          </a:p>
        </p:txBody>
      </p:sp>
      <p:sp>
        <p:nvSpPr>
          <p:cNvPr id="23" name="Text 20"/>
          <p:cNvSpPr/>
          <p:nvPr/>
        </p:nvSpPr>
        <p:spPr>
          <a:xfrm>
            <a:off x="822960" y="4709160"/>
            <a:ext cx="10515600" cy="365760"/>
          </a:xfrm>
          <a:prstGeom prst="rect">
            <a:avLst/>
          </a:prstGeom>
          <a:noFill/>
          <a:ln/>
        </p:spPr>
        <p:txBody>
          <a:bodyPr wrap="square" lIns="0" tIns="0" rIns="0" bIns="0" rtlCol="0" anchor="ctr"/>
          <a:lstStyle/>
          <a:p>
            <a:pPr marL="0" indent="0">
              <a:buNone/>
            </a:pPr>
            <a:r>
              <a:rPr lang="en-US" sz="1250" b="1" dirty="0">
                <a:solidFill>
                  <a:srgbClr val="1F3864"/>
                </a:solidFill>
                <a:latin typeface="Yu Gothic" pitchFamily="34" charset="0"/>
                <a:ea typeface="Yu Gothic" pitchFamily="34" charset="-122"/>
                <a:cs typeface="Yu Gothic" pitchFamily="34" charset="-120"/>
              </a:rPr>
              <a:t>現在の状況：制度は整備が進行中（要求事項・評価用ガイドは今後順次公表）</a:t>
            </a:r>
            <a:endParaRPr lang="en-US" sz="1250" dirty="0"/>
          </a:p>
        </p:txBody>
      </p:sp>
      <p:sp>
        <p:nvSpPr>
          <p:cNvPr id="24" name="Shape 21"/>
          <p:cNvSpPr/>
          <p:nvPr/>
        </p:nvSpPr>
        <p:spPr>
          <a:xfrm>
            <a:off x="822960" y="5212080"/>
            <a:ext cx="2514600" cy="658368"/>
          </a:xfrm>
          <a:prstGeom prst="roundRect">
            <a:avLst>
              <a:gd name="adj" fmla="val 6944"/>
            </a:avLst>
          </a:prstGeom>
          <a:solidFill>
            <a:srgbClr val="FFFFFF"/>
          </a:solidFill>
          <a:ln w="12700">
            <a:solidFill>
              <a:srgbClr val="D9E1F2"/>
            </a:solidFill>
            <a:prstDash val="solid"/>
          </a:ln>
        </p:spPr>
        <p:txBody>
          <a:bodyPr/>
          <a:lstStyle/>
          <a:p>
            <a:endParaRPr lang="ja-JP" altLang="en-US"/>
          </a:p>
        </p:txBody>
      </p:sp>
      <p:sp>
        <p:nvSpPr>
          <p:cNvPr id="25" name="Text 22"/>
          <p:cNvSpPr/>
          <p:nvPr/>
        </p:nvSpPr>
        <p:spPr>
          <a:xfrm>
            <a:off x="932688" y="5230368"/>
            <a:ext cx="2295144" cy="621792"/>
          </a:xfrm>
          <a:prstGeom prst="rect">
            <a:avLst/>
          </a:prstGeom>
          <a:noFill/>
          <a:ln/>
        </p:spPr>
        <p:txBody>
          <a:bodyPr wrap="square" lIns="0" tIns="0" rIns="0" bIns="0" rtlCol="0" anchor="ctr"/>
          <a:lstStyle/>
          <a:p>
            <a:pPr marL="0" indent="0" algn="ctr">
              <a:buNone/>
            </a:pPr>
            <a:r>
              <a:rPr lang="en-US" sz="1150" b="1" dirty="0">
                <a:solidFill>
                  <a:srgbClr val="2E5496"/>
                </a:solidFill>
                <a:latin typeface="Yu Gothic" pitchFamily="34" charset="0"/>
                <a:ea typeface="Yu Gothic" pitchFamily="34" charset="-122"/>
                <a:cs typeface="Yu Gothic" pitchFamily="34" charset="-120"/>
              </a:rPr>
              <a:t>2026年 8月頃
</a:t>
            </a:r>
            <a:r>
              <a:rPr lang="en-US" sz="950" dirty="0">
                <a:solidFill>
                  <a:srgbClr val="5A6675"/>
                </a:solidFill>
                <a:latin typeface="Yu Gothic" pitchFamily="34" charset="0"/>
                <a:ea typeface="Yu Gothic" pitchFamily="34" charset="-122"/>
                <a:cs typeface="Yu Gothic" pitchFamily="34" charset="-120"/>
              </a:rPr>
              <a:t>基本ルール公表</a:t>
            </a:r>
            <a:endParaRPr lang="en-US" sz="1150" dirty="0"/>
          </a:p>
        </p:txBody>
      </p:sp>
      <p:sp>
        <p:nvSpPr>
          <p:cNvPr id="26" name="Text 23"/>
          <p:cNvSpPr/>
          <p:nvPr/>
        </p:nvSpPr>
        <p:spPr>
          <a:xfrm>
            <a:off x="3346704" y="5212080"/>
            <a:ext cx="182880" cy="658368"/>
          </a:xfrm>
          <a:prstGeom prst="rect">
            <a:avLst/>
          </a:prstGeom>
          <a:noFill/>
          <a:ln/>
        </p:spPr>
        <p:txBody>
          <a:bodyPr wrap="square" lIns="0" tIns="0" rIns="0" bIns="0" rtlCol="0" anchor="ctr"/>
          <a:lstStyle/>
          <a:p>
            <a:pPr marL="0" indent="0" algn="ctr">
              <a:buNone/>
            </a:pPr>
            <a:r>
              <a:rPr lang="en-US" sz="1000" dirty="0">
                <a:solidFill>
                  <a:srgbClr val="44618C"/>
                </a:solidFill>
              </a:rPr>
              <a:t>▶</a:t>
            </a:r>
            <a:endParaRPr lang="en-US" sz="1000" dirty="0"/>
          </a:p>
        </p:txBody>
      </p:sp>
      <p:sp>
        <p:nvSpPr>
          <p:cNvPr id="27" name="Shape 24"/>
          <p:cNvSpPr/>
          <p:nvPr/>
        </p:nvSpPr>
        <p:spPr>
          <a:xfrm>
            <a:off x="3520440" y="5212080"/>
            <a:ext cx="2514600" cy="658368"/>
          </a:xfrm>
          <a:prstGeom prst="roundRect">
            <a:avLst>
              <a:gd name="adj" fmla="val 6944"/>
            </a:avLst>
          </a:prstGeom>
          <a:solidFill>
            <a:srgbClr val="FFFFFF"/>
          </a:solidFill>
          <a:ln w="12700">
            <a:solidFill>
              <a:srgbClr val="D9E1F2"/>
            </a:solidFill>
            <a:prstDash val="solid"/>
          </a:ln>
        </p:spPr>
        <p:txBody>
          <a:bodyPr/>
          <a:lstStyle/>
          <a:p>
            <a:endParaRPr lang="ja-JP" altLang="en-US"/>
          </a:p>
        </p:txBody>
      </p:sp>
      <p:sp>
        <p:nvSpPr>
          <p:cNvPr id="28" name="Text 25"/>
          <p:cNvSpPr/>
          <p:nvPr/>
        </p:nvSpPr>
        <p:spPr>
          <a:xfrm>
            <a:off x="3630168" y="5230368"/>
            <a:ext cx="2295144" cy="621792"/>
          </a:xfrm>
          <a:prstGeom prst="rect">
            <a:avLst/>
          </a:prstGeom>
          <a:noFill/>
          <a:ln/>
        </p:spPr>
        <p:txBody>
          <a:bodyPr wrap="square" lIns="0" tIns="0" rIns="0" bIns="0" rtlCol="0" anchor="ctr"/>
          <a:lstStyle/>
          <a:p>
            <a:pPr marL="0" indent="0" algn="ctr">
              <a:buNone/>
            </a:pPr>
            <a:r>
              <a:rPr lang="en-US" sz="1150" b="1" dirty="0">
                <a:solidFill>
                  <a:srgbClr val="2E5496"/>
                </a:solidFill>
                <a:latin typeface="Yu Gothic" pitchFamily="34" charset="0"/>
                <a:ea typeface="Yu Gothic" pitchFamily="34" charset="-122"/>
                <a:cs typeface="Yu Gothic" pitchFamily="34" charset="-120"/>
              </a:rPr>
              <a:t>2026年 10月頃
</a:t>
            </a:r>
            <a:r>
              <a:rPr lang="en-US" sz="950" dirty="0">
                <a:solidFill>
                  <a:srgbClr val="5A6675"/>
                </a:solidFill>
                <a:latin typeface="Yu Gothic" pitchFamily="34" charset="0"/>
                <a:ea typeface="Yu Gothic" pitchFamily="34" charset="-122"/>
                <a:cs typeface="Yu Gothic" pitchFamily="34" charset="-120"/>
              </a:rPr>
              <a:t>評価用ガイド公表</a:t>
            </a:r>
            <a:endParaRPr lang="en-US" sz="1150" dirty="0"/>
          </a:p>
        </p:txBody>
      </p:sp>
      <p:sp>
        <p:nvSpPr>
          <p:cNvPr id="29" name="Text 26"/>
          <p:cNvSpPr/>
          <p:nvPr/>
        </p:nvSpPr>
        <p:spPr>
          <a:xfrm>
            <a:off x="6044184" y="5212080"/>
            <a:ext cx="182880" cy="658368"/>
          </a:xfrm>
          <a:prstGeom prst="rect">
            <a:avLst/>
          </a:prstGeom>
          <a:noFill/>
          <a:ln/>
        </p:spPr>
        <p:txBody>
          <a:bodyPr wrap="square" lIns="0" tIns="0" rIns="0" bIns="0" rtlCol="0" anchor="ctr"/>
          <a:lstStyle/>
          <a:p>
            <a:pPr marL="0" indent="0" algn="ctr">
              <a:buNone/>
            </a:pPr>
            <a:r>
              <a:rPr lang="en-US" sz="1000" dirty="0">
                <a:solidFill>
                  <a:srgbClr val="44618C"/>
                </a:solidFill>
              </a:rPr>
              <a:t>▶</a:t>
            </a:r>
            <a:endParaRPr lang="en-US" sz="1000" dirty="0"/>
          </a:p>
        </p:txBody>
      </p:sp>
      <p:sp>
        <p:nvSpPr>
          <p:cNvPr id="30" name="Shape 27"/>
          <p:cNvSpPr/>
          <p:nvPr/>
        </p:nvSpPr>
        <p:spPr>
          <a:xfrm>
            <a:off x="6217920" y="5212080"/>
            <a:ext cx="2514600" cy="658368"/>
          </a:xfrm>
          <a:prstGeom prst="roundRect">
            <a:avLst>
              <a:gd name="adj" fmla="val 6944"/>
            </a:avLst>
          </a:prstGeom>
          <a:solidFill>
            <a:srgbClr val="FFFFFF"/>
          </a:solidFill>
          <a:ln w="12700">
            <a:solidFill>
              <a:srgbClr val="D9E1F2"/>
            </a:solidFill>
            <a:prstDash val="solid"/>
          </a:ln>
        </p:spPr>
        <p:txBody>
          <a:bodyPr/>
          <a:lstStyle/>
          <a:p>
            <a:endParaRPr lang="ja-JP" altLang="en-US"/>
          </a:p>
        </p:txBody>
      </p:sp>
      <p:sp>
        <p:nvSpPr>
          <p:cNvPr id="31" name="Text 28"/>
          <p:cNvSpPr/>
          <p:nvPr/>
        </p:nvSpPr>
        <p:spPr>
          <a:xfrm>
            <a:off x="6327648" y="5230368"/>
            <a:ext cx="2295144" cy="621792"/>
          </a:xfrm>
          <a:prstGeom prst="rect">
            <a:avLst/>
          </a:prstGeom>
          <a:noFill/>
          <a:ln/>
        </p:spPr>
        <p:txBody>
          <a:bodyPr wrap="square" lIns="0" tIns="0" rIns="0" bIns="0" rtlCol="0" anchor="ctr"/>
          <a:lstStyle/>
          <a:p>
            <a:pPr marL="0" indent="0" algn="ctr">
              <a:buNone/>
            </a:pPr>
            <a:r>
              <a:rPr lang="en-US" sz="1150" b="1" dirty="0">
                <a:solidFill>
                  <a:srgbClr val="2E5496"/>
                </a:solidFill>
                <a:latin typeface="Yu Gothic" pitchFamily="34" charset="0"/>
                <a:ea typeface="Yu Gothic" pitchFamily="34" charset="-122"/>
                <a:cs typeface="Yu Gothic" pitchFamily="34" charset="-120"/>
              </a:rPr>
              <a:t>2026年度末
</a:t>
            </a:r>
            <a:r>
              <a:rPr lang="en-US" sz="950" dirty="0">
                <a:solidFill>
                  <a:srgbClr val="5A6675"/>
                </a:solidFill>
                <a:latin typeface="Yu Gothic" pitchFamily="34" charset="0"/>
                <a:ea typeface="Yu Gothic" pitchFamily="34" charset="-122"/>
                <a:cs typeface="Yu Gothic" pitchFamily="34" charset="-120"/>
              </a:rPr>
              <a:t>運用開始（予定）</a:t>
            </a:r>
            <a:endParaRPr lang="en-US" sz="1150" dirty="0"/>
          </a:p>
        </p:txBody>
      </p:sp>
      <p:sp>
        <p:nvSpPr>
          <p:cNvPr id="32" name="Text 29"/>
          <p:cNvSpPr/>
          <p:nvPr/>
        </p:nvSpPr>
        <p:spPr>
          <a:xfrm>
            <a:off x="8741664" y="5212080"/>
            <a:ext cx="182880" cy="658368"/>
          </a:xfrm>
          <a:prstGeom prst="rect">
            <a:avLst/>
          </a:prstGeom>
          <a:noFill/>
          <a:ln/>
        </p:spPr>
        <p:txBody>
          <a:bodyPr wrap="square" lIns="0" tIns="0" rIns="0" bIns="0" rtlCol="0" anchor="ctr"/>
          <a:lstStyle/>
          <a:p>
            <a:pPr marL="0" indent="0" algn="ctr">
              <a:buNone/>
            </a:pPr>
            <a:r>
              <a:rPr lang="en-US" sz="1000" dirty="0">
                <a:solidFill>
                  <a:srgbClr val="44618C"/>
                </a:solidFill>
              </a:rPr>
              <a:t>▶</a:t>
            </a:r>
            <a:endParaRPr lang="en-US" sz="1000" dirty="0"/>
          </a:p>
        </p:txBody>
      </p:sp>
      <p:sp>
        <p:nvSpPr>
          <p:cNvPr id="33" name="Shape 30"/>
          <p:cNvSpPr/>
          <p:nvPr/>
        </p:nvSpPr>
        <p:spPr>
          <a:xfrm>
            <a:off x="8915400" y="5212080"/>
            <a:ext cx="2514600" cy="658368"/>
          </a:xfrm>
          <a:prstGeom prst="roundRect">
            <a:avLst>
              <a:gd name="adj" fmla="val 6944"/>
            </a:avLst>
          </a:prstGeom>
          <a:solidFill>
            <a:srgbClr val="1F3864"/>
          </a:solidFill>
          <a:ln w="12700">
            <a:solidFill>
              <a:srgbClr val="D9E1F2"/>
            </a:solidFill>
            <a:prstDash val="solid"/>
          </a:ln>
        </p:spPr>
        <p:txBody>
          <a:bodyPr/>
          <a:lstStyle/>
          <a:p>
            <a:endParaRPr lang="ja-JP" altLang="en-US"/>
          </a:p>
        </p:txBody>
      </p:sp>
      <p:sp>
        <p:nvSpPr>
          <p:cNvPr id="34" name="Text 31"/>
          <p:cNvSpPr/>
          <p:nvPr/>
        </p:nvSpPr>
        <p:spPr>
          <a:xfrm>
            <a:off x="9025128" y="5230368"/>
            <a:ext cx="2295144" cy="621792"/>
          </a:xfrm>
          <a:prstGeom prst="rect">
            <a:avLst/>
          </a:prstGeom>
          <a:noFill/>
          <a:ln/>
        </p:spPr>
        <p:txBody>
          <a:bodyPr wrap="square" lIns="0" tIns="0" rIns="0" bIns="0" rtlCol="0" anchor="ctr"/>
          <a:lstStyle/>
          <a:p>
            <a:pPr marL="0" indent="0" algn="ctr">
              <a:buNone/>
            </a:pPr>
            <a:r>
              <a:rPr lang="en-US" sz="1150" b="1" dirty="0">
                <a:solidFill>
                  <a:srgbClr val="FFFFFF"/>
                </a:solidFill>
                <a:latin typeface="Yu Gothic" pitchFamily="34" charset="0"/>
                <a:ea typeface="Yu Gothic" pitchFamily="34" charset="-122"/>
                <a:cs typeface="Yu Gothic" pitchFamily="34" charset="-120"/>
              </a:rPr>
              <a:t>いま
</a:t>
            </a:r>
            <a:r>
              <a:rPr lang="en-US" sz="950" dirty="0">
                <a:solidFill>
                  <a:srgbClr val="D9E1F2"/>
                </a:solidFill>
                <a:latin typeface="Yu Gothic" pitchFamily="34" charset="0"/>
                <a:ea typeface="Yu Gothic" pitchFamily="34" charset="-122"/>
                <a:cs typeface="Yu Gothic" pitchFamily="34" charset="-120"/>
              </a:rPr>
              <a:t>対応方針を固める好機</a:t>
            </a:r>
            <a:endParaRPr lang="en-US" sz="1150" dirty="0"/>
          </a:p>
        </p:txBody>
      </p:sp>
      <p:sp>
        <p:nvSpPr>
          <p:cNvPr id="35" name="Text 32"/>
          <p:cNvSpPr/>
          <p:nvPr/>
        </p:nvSpPr>
        <p:spPr>
          <a:xfrm>
            <a:off x="548640" y="6419088"/>
            <a:ext cx="8229600" cy="274320"/>
          </a:xfrm>
          <a:prstGeom prst="rect">
            <a:avLst/>
          </a:prstGeom>
          <a:noFill/>
          <a:ln/>
        </p:spPr>
        <p:txBody>
          <a:bodyPr wrap="square" lIns="0" tIns="0" rIns="0" bIns="0" rtlCol="0" anchor="ctr"/>
          <a:lstStyle/>
          <a:p>
            <a:pPr marL="0" indent="0">
              <a:buNone/>
            </a:pPr>
            <a:r>
              <a:rPr lang="en-US" sz="850" dirty="0">
                <a:solidFill>
                  <a:srgbClr val="5A6675"/>
                </a:solidFill>
                <a:latin typeface="Yu Gothic" pitchFamily="34" charset="0"/>
                <a:ea typeface="Yu Gothic" pitchFamily="34" charset="-122"/>
                <a:cs typeface="Yu Gothic" pitchFamily="34" charset="-120"/>
              </a:rPr>
              <a:t>SCS評価制度 対応方針（社内稟議用・テンプレート）</a:t>
            </a:r>
            <a:endParaRPr lang="en-US" sz="850" dirty="0"/>
          </a:p>
        </p:txBody>
      </p:sp>
      <p:sp>
        <p:nvSpPr>
          <p:cNvPr id="36" name="Text 33"/>
          <p:cNvSpPr/>
          <p:nvPr/>
        </p:nvSpPr>
        <p:spPr>
          <a:xfrm>
            <a:off x="11247120" y="6419088"/>
            <a:ext cx="365760" cy="274320"/>
          </a:xfrm>
          <a:prstGeom prst="rect">
            <a:avLst/>
          </a:prstGeom>
          <a:noFill/>
          <a:ln/>
        </p:spPr>
        <p:txBody>
          <a:bodyPr wrap="square" lIns="0" tIns="0" rIns="0" bIns="0" rtlCol="0" anchor="ctr"/>
          <a:lstStyle/>
          <a:p>
            <a:pPr marL="0" indent="0" algn="r">
              <a:buNone/>
            </a:pPr>
            <a:r>
              <a:rPr lang="en-US" sz="850" dirty="0">
                <a:solidFill>
                  <a:srgbClr val="5A6675"/>
                </a:solidFill>
                <a:latin typeface="Yu Gothic" pitchFamily="34" charset="0"/>
                <a:ea typeface="Yu Gothic" pitchFamily="34" charset="-122"/>
                <a:cs typeface="Yu Gothic" pitchFamily="34" charset="-120"/>
              </a:rPr>
              <a:t>3</a:t>
            </a:r>
            <a:endParaRPr lang="en-US" sz="85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548640" y="475488"/>
            <a:ext cx="118872" cy="420624"/>
          </a:xfrm>
          <a:prstGeom prst="rect">
            <a:avLst/>
          </a:prstGeom>
          <a:solidFill>
            <a:srgbClr val="2E5496"/>
          </a:solidFill>
          <a:ln/>
        </p:spPr>
        <p:txBody>
          <a:bodyPr/>
          <a:lstStyle/>
          <a:p>
            <a:endParaRPr lang="ja-JP" altLang="en-US"/>
          </a:p>
        </p:txBody>
      </p:sp>
      <p:sp>
        <p:nvSpPr>
          <p:cNvPr id="3" name="Text 1"/>
          <p:cNvSpPr/>
          <p:nvPr/>
        </p:nvSpPr>
        <p:spPr>
          <a:xfrm>
            <a:off x="786384" y="457200"/>
            <a:ext cx="10058400" cy="274320"/>
          </a:xfrm>
          <a:prstGeom prst="rect">
            <a:avLst/>
          </a:prstGeom>
          <a:noFill/>
          <a:ln/>
        </p:spPr>
        <p:txBody>
          <a:bodyPr wrap="square" lIns="0" tIns="0" rIns="0" bIns="0" rtlCol="0" anchor="ctr"/>
          <a:lstStyle/>
          <a:p>
            <a:pPr marL="0" indent="0">
              <a:buNone/>
            </a:pPr>
            <a:r>
              <a:rPr lang="en-US" sz="1250" b="1" kern="0" spc="200" dirty="0">
                <a:solidFill>
                  <a:srgbClr val="2E5496"/>
                </a:solidFill>
                <a:latin typeface="Yu Gothic" pitchFamily="34" charset="0"/>
                <a:ea typeface="Yu Gothic" pitchFamily="34" charset="-122"/>
                <a:cs typeface="Yu Gothic" pitchFamily="34" charset="-120"/>
              </a:rPr>
              <a:t>前提の共有</a:t>
            </a:r>
            <a:endParaRPr lang="en-US" sz="1250" dirty="0"/>
          </a:p>
        </p:txBody>
      </p:sp>
      <p:sp>
        <p:nvSpPr>
          <p:cNvPr id="4" name="Text 2"/>
          <p:cNvSpPr/>
          <p:nvPr/>
        </p:nvSpPr>
        <p:spPr>
          <a:xfrm>
            <a:off x="786384" y="713232"/>
            <a:ext cx="11155680" cy="548640"/>
          </a:xfrm>
          <a:prstGeom prst="rect">
            <a:avLst/>
          </a:prstGeom>
          <a:noFill/>
          <a:ln/>
        </p:spPr>
        <p:txBody>
          <a:bodyPr wrap="square" lIns="0" tIns="0" rIns="0" bIns="0" rtlCol="0" anchor="ctr"/>
          <a:lstStyle/>
          <a:p>
            <a:pPr marL="0" indent="0">
              <a:buNone/>
            </a:pPr>
            <a:r>
              <a:rPr lang="en-US" sz="2500" b="1" dirty="0">
                <a:solidFill>
                  <a:srgbClr val="1F3864"/>
                </a:solidFill>
                <a:latin typeface="Yu Gothic" pitchFamily="34" charset="0"/>
                <a:ea typeface="Yu Gothic" pitchFamily="34" charset="-122"/>
                <a:cs typeface="Yu Gothic" pitchFamily="34" charset="-120"/>
              </a:rPr>
              <a:t>「正しく」活用するための3つの留意点</a:t>
            </a:r>
            <a:endParaRPr lang="en-US" sz="2500" dirty="0"/>
          </a:p>
        </p:txBody>
      </p:sp>
      <p:sp>
        <p:nvSpPr>
          <p:cNvPr id="5" name="Shape 3"/>
          <p:cNvSpPr/>
          <p:nvPr/>
        </p:nvSpPr>
        <p:spPr>
          <a:xfrm>
            <a:off x="548640" y="1481328"/>
            <a:ext cx="3474720" cy="3200400"/>
          </a:xfrm>
          <a:prstGeom prst="roundRect">
            <a:avLst>
              <a:gd name="adj" fmla="val 2000"/>
            </a:avLst>
          </a:prstGeom>
          <a:solidFill>
            <a:srgbClr val="F4F7FB"/>
          </a:solidFill>
          <a:ln w="12700">
            <a:solidFill>
              <a:srgbClr val="D9E1F2"/>
            </a:solidFill>
            <a:prstDash val="solid"/>
          </a:ln>
          <a:effectLst>
            <a:outerShdw blurRad="101600" dist="38100" dir="8100000" algn="bl" rotWithShape="0">
              <a:srgbClr val="1F3864">
                <a:alpha val="12000"/>
              </a:srgbClr>
            </a:outerShdw>
          </a:effectLst>
        </p:spPr>
        <p:txBody>
          <a:bodyPr/>
          <a:lstStyle/>
          <a:p>
            <a:endParaRPr lang="ja-JP" altLang="en-US"/>
          </a:p>
        </p:txBody>
      </p:sp>
      <p:sp>
        <p:nvSpPr>
          <p:cNvPr id="6" name="Shape 4"/>
          <p:cNvSpPr/>
          <p:nvPr/>
        </p:nvSpPr>
        <p:spPr>
          <a:xfrm>
            <a:off x="804672" y="1755648"/>
            <a:ext cx="658368" cy="658368"/>
          </a:xfrm>
          <a:prstGeom prst="ellipse">
            <a:avLst/>
          </a:prstGeom>
          <a:solidFill>
            <a:srgbClr val="1E7A5E"/>
          </a:solidFill>
          <a:ln/>
        </p:spPr>
        <p:txBody>
          <a:bodyPr/>
          <a:lstStyle/>
          <a:p>
            <a:endParaRPr lang="ja-JP" altLang="en-US"/>
          </a:p>
        </p:txBody>
      </p:sp>
      <p:pic>
        <p:nvPicPr>
          <p:cNvPr id="7" name="Image 0" descr="preencoded.png"/>
          <p:cNvPicPr>
            <a:picLocks noChangeAspect="1"/>
          </p:cNvPicPr>
          <p:nvPr/>
        </p:nvPicPr>
        <p:blipFill>
          <a:blip r:embed="rId3"/>
          <a:stretch>
            <a:fillRect/>
          </a:stretch>
        </p:blipFill>
        <p:spPr>
          <a:xfrm>
            <a:off x="975848" y="1926824"/>
            <a:ext cx="316017" cy="316017"/>
          </a:xfrm>
          <a:prstGeom prst="rect">
            <a:avLst/>
          </a:prstGeom>
        </p:spPr>
      </p:pic>
      <p:sp>
        <p:nvSpPr>
          <p:cNvPr id="8" name="Text 5"/>
          <p:cNvSpPr/>
          <p:nvPr/>
        </p:nvSpPr>
        <p:spPr>
          <a:xfrm>
            <a:off x="804672" y="2542032"/>
            <a:ext cx="2962656" cy="457200"/>
          </a:xfrm>
          <a:prstGeom prst="rect">
            <a:avLst/>
          </a:prstGeom>
          <a:noFill/>
          <a:ln/>
        </p:spPr>
        <p:txBody>
          <a:bodyPr wrap="square" lIns="0" tIns="0" rIns="0" bIns="0" rtlCol="0" anchor="ctr"/>
          <a:lstStyle/>
          <a:p>
            <a:pPr marL="0" indent="0">
              <a:buNone/>
            </a:pPr>
            <a:r>
              <a:rPr lang="en-US" sz="1550" b="1" dirty="0">
                <a:solidFill>
                  <a:srgbClr val="1F3864"/>
                </a:solidFill>
                <a:latin typeface="Yu Gothic" pitchFamily="34" charset="0"/>
                <a:ea typeface="Yu Gothic" pitchFamily="34" charset="-122"/>
                <a:cs typeface="Yu Gothic" pitchFamily="34" charset="-120"/>
              </a:rPr>
              <a:t>任意の制度である</a:t>
            </a:r>
            <a:endParaRPr lang="en-US" sz="1550" dirty="0"/>
          </a:p>
        </p:txBody>
      </p:sp>
      <p:sp>
        <p:nvSpPr>
          <p:cNvPr id="9" name="Text 6"/>
          <p:cNvSpPr/>
          <p:nvPr/>
        </p:nvSpPr>
        <p:spPr>
          <a:xfrm>
            <a:off x="804672" y="3017520"/>
            <a:ext cx="2962656" cy="1463040"/>
          </a:xfrm>
          <a:prstGeom prst="rect">
            <a:avLst/>
          </a:prstGeom>
          <a:noFill/>
          <a:ln/>
        </p:spPr>
        <p:txBody>
          <a:bodyPr wrap="square" lIns="0" tIns="0" rIns="0" bIns="0" rtlCol="0" anchor="t"/>
          <a:lstStyle/>
          <a:p>
            <a:pPr marL="0" indent="0">
              <a:lnSpc>
                <a:spcPct val="105000"/>
              </a:lnSpc>
              <a:buNone/>
            </a:pPr>
            <a:r>
              <a:rPr lang="en-US" sz="1200" dirty="0">
                <a:solidFill>
                  <a:srgbClr val="222A35"/>
                </a:solidFill>
                <a:latin typeface="Yu Gothic" pitchFamily="34" charset="0"/>
                <a:ea typeface="Yu Gothic" pitchFamily="34" charset="-122"/>
                <a:cs typeface="Yu Gothic" pitchFamily="34" charset="-120"/>
              </a:rPr>
              <a:t>対応の可否・時期だけで取引を打ち切るものではありません。すでにISMS認証やPマークをお持ちなら、それを対応状況の説明材料として活用でき、SCSの新規取得を一律には求めません。</a:t>
            </a:r>
            <a:endParaRPr lang="en-US" sz="1200" dirty="0"/>
          </a:p>
        </p:txBody>
      </p:sp>
      <p:sp>
        <p:nvSpPr>
          <p:cNvPr id="10" name="Shape 7"/>
          <p:cNvSpPr/>
          <p:nvPr/>
        </p:nvSpPr>
        <p:spPr>
          <a:xfrm>
            <a:off x="4343400" y="1481328"/>
            <a:ext cx="3474720" cy="3200400"/>
          </a:xfrm>
          <a:prstGeom prst="roundRect">
            <a:avLst>
              <a:gd name="adj" fmla="val 2000"/>
            </a:avLst>
          </a:prstGeom>
          <a:solidFill>
            <a:srgbClr val="F4F7FB"/>
          </a:solidFill>
          <a:ln w="12700">
            <a:solidFill>
              <a:srgbClr val="D9E1F2"/>
            </a:solidFill>
            <a:prstDash val="solid"/>
          </a:ln>
          <a:effectLst>
            <a:outerShdw blurRad="101600" dist="38100" dir="8100000" algn="bl" rotWithShape="0">
              <a:srgbClr val="1F3864">
                <a:alpha val="12000"/>
              </a:srgbClr>
            </a:outerShdw>
          </a:effectLst>
        </p:spPr>
        <p:txBody>
          <a:bodyPr/>
          <a:lstStyle/>
          <a:p>
            <a:endParaRPr lang="ja-JP" altLang="en-US"/>
          </a:p>
        </p:txBody>
      </p:sp>
      <p:sp>
        <p:nvSpPr>
          <p:cNvPr id="11" name="Shape 8"/>
          <p:cNvSpPr/>
          <p:nvPr/>
        </p:nvSpPr>
        <p:spPr>
          <a:xfrm>
            <a:off x="4599432" y="1755648"/>
            <a:ext cx="658368" cy="658368"/>
          </a:xfrm>
          <a:prstGeom prst="ellipse">
            <a:avLst/>
          </a:prstGeom>
          <a:solidFill>
            <a:srgbClr val="44618C"/>
          </a:solidFill>
          <a:ln/>
        </p:spPr>
        <p:txBody>
          <a:bodyPr/>
          <a:lstStyle/>
          <a:p>
            <a:endParaRPr lang="ja-JP" altLang="en-US"/>
          </a:p>
        </p:txBody>
      </p:sp>
      <p:pic>
        <p:nvPicPr>
          <p:cNvPr id="12" name="Image 1" descr="preencoded.png"/>
          <p:cNvPicPr>
            <a:picLocks noChangeAspect="1"/>
          </p:cNvPicPr>
          <p:nvPr/>
        </p:nvPicPr>
        <p:blipFill>
          <a:blip r:embed="rId4"/>
          <a:stretch>
            <a:fillRect/>
          </a:stretch>
        </p:blipFill>
        <p:spPr>
          <a:xfrm>
            <a:off x="4770608" y="1926824"/>
            <a:ext cx="316017" cy="316017"/>
          </a:xfrm>
          <a:prstGeom prst="rect">
            <a:avLst/>
          </a:prstGeom>
        </p:spPr>
      </p:pic>
      <p:sp>
        <p:nvSpPr>
          <p:cNvPr id="13" name="Text 9"/>
          <p:cNvSpPr/>
          <p:nvPr/>
        </p:nvSpPr>
        <p:spPr>
          <a:xfrm>
            <a:off x="4599432" y="2542032"/>
            <a:ext cx="2962656" cy="457200"/>
          </a:xfrm>
          <a:prstGeom prst="rect">
            <a:avLst/>
          </a:prstGeom>
          <a:noFill/>
          <a:ln/>
        </p:spPr>
        <p:txBody>
          <a:bodyPr wrap="square" lIns="0" tIns="0" rIns="0" bIns="0" rtlCol="0" anchor="ctr"/>
          <a:lstStyle/>
          <a:p>
            <a:pPr marL="0" indent="0">
              <a:buNone/>
            </a:pPr>
            <a:r>
              <a:rPr lang="en-US" sz="1550" b="1" dirty="0">
                <a:solidFill>
                  <a:srgbClr val="1F3864"/>
                </a:solidFill>
                <a:latin typeface="Yu Gothic" pitchFamily="34" charset="0"/>
                <a:ea typeface="Yu Gothic" pitchFamily="34" charset="-122"/>
                <a:cs typeface="Yu Gothic" pitchFamily="34" charset="-120"/>
              </a:rPr>
              <a:t>特定製品の導入は条件でない</a:t>
            </a:r>
            <a:endParaRPr lang="en-US" sz="1550" dirty="0"/>
          </a:p>
        </p:txBody>
      </p:sp>
      <p:sp>
        <p:nvSpPr>
          <p:cNvPr id="14" name="Text 10"/>
          <p:cNvSpPr/>
          <p:nvPr/>
        </p:nvSpPr>
        <p:spPr>
          <a:xfrm>
            <a:off x="4599432" y="3017520"/>
            <a:ext cx="2962656" cy="1463040"/>
          </a:xfrm>
          <a:prstGeom prst="rect">
            <a:avLst/>
          </a:prstGeom>
          <a:noFill/>
          <a:ln/>
        </p:spPr>
        <p:txBody>
          <a:bodyPr wrap="square" lIns="0" tIns="0" rIns="0" bIns="0" rtlCol="0" anchor="t"/>
          <a:lstStyle/>
          <a:p>
            <a:pPr marL="0" indent="0">
              <a:lnSpc>
                <a:spcPct val="105000"/>
              </a:lnSpc>
              <a:buNone/>
            </a:pPr>
            <a:r>
              <a:rPr lang="en-US" sz="1200" dirty="0">
                <a:solidFill>
                  <a:srgbClr val="222A35"/>
                </a:solidFill>
                <a:latin typeface="Yu Gothic" pitchFamily="34" charset="0"/>
                <a:ea typeface="Yu Gothic" pitchFamily="34" charset="-122"/>
                <a:cs typeface="Yu Gothic" pitchFamily="34" charset="-120"/>
              </a:rPr>
              <a:t>SCSへの対応に、特定の製品・ツールの購入は必要ありません。「ツールを入れれば安心」という進め方にしないことが重要です。</a:t>
            </a:r>
            <a:endParaRPr lang="en-US" sz="1200" dirty="0"/>
          </a:p>
        </p:txBody>
      </p:sp>
      <p:sp>
        <p:nvSpPr>
          <p:cNvPr id="15" name="Shape 11"/>
          <p:cNvSpPr/>
          <p:nvPr/>
        </p:nvSpPr>
        <p:spPr>
          <a:xfrm>
            <a:off x="8138160" y="1481328"/>
            <a:ext cx="3474720" cy="3200400"/>
          </a:xfrm>
          <a:prstGeom prst="roundRect">
            <a:avLst>
              <a:gd name="adj" fmla="val 2000"/>
            </a:avLst>
          </a:prstGeom>
          <a:solidFill>
            <a:srgbClr val="F4F7FB"/>
          </a:solidFill>
          <a:ln w="12700">
            <a:solidFill>
              <a:srgbClr val="D9E1F2"/>
            </a:solidFill>
            <a:prstDash val="solid"/>
          </a:ln>
          <a:effectLst>
            <a:outerShdw blurRad="101600" dist="38100" dir="8100000" algn="bl" rotWithShape="0">
              <a:srgbClr val="1F3864">
                <a:alpha val="12000"/>
              </a:srgbClr>
            </a:outerShdw>
          </a:effectLst>
        </p:spPr>
        <p:txBody>
          <a:bodyPr/>
          <a:lstStyle/>
          <a:p>
            <a:endParaRPr lang="ja-JP" altLang="en-US"/>
          </a:p>
        </p:txBody>
      </p:sp>
      <p:sp>
        <p:nvSpPr>
          <p:cNvPr id="16" name="Shape 12"/>
          <p:cNvSpPr/>
          <p:nvPr/>
        </p:nvSpPr>
        <p:spPr>
          <a:xfrm>
            <a:off x="8394192" y="1755648"/>
            <a:ext cx="658368" cy="658368"/>
          </a:xfrm>
          <a:prstGeom prst="ellipse">
            <a:avLst/>
          </a:prstGeom>
          <a:solidFill>
            <a:srgbClr val="1F3864"/>
          </a:solidFill>
          <a:ln/>
        </p:spPr>
        <p:txBody>
          <a:bodyPr/>
          <a:lstStyle/>
          <a:p>
            <a:endParaRPr lang="ja-JP" altLang="en-US"/>
          </a:p>
        </p:txBody>
      </p:sp>
      <p:pic>
        <p:nvPicPr>
          <p:cNvPr id="17" name="Image 2" descr="preencoded.png"/>
          <p:cNvPicPr>
            <a:picLocks noChangeAspect="1"/>
          </p:cNvPicPr>
          <p:nvPr/>
        </p:nvPicPr>
        <p:blipFill>
          <a:blip r:embed="rId5"/>
          <a:stretch>
            <a:fillRect/>
          </a:stretch>
        </p:blipFill>
        <p:spPr>
          <a:xfrm>
            <a:off x="8565368" y="1926824"/>
            <a:ext cx="316017" cy="316017"/>
          </a:xfrm>
          <a:prstGeom prst="rect">
            <a:avLst/>
          </a:prstGeom>
        </p:spPr>
      </p:pic>
      <p:sp>
        <p:nvSpPr>
          <p:cNvPr id="18" name="Text 13"/>
          <p:cNvSpPr/>
          <p:nvPr/>
        </p:nvSpPr>
        <p:spPr>
          <a:xfrm>
            <a:off x="8394192" y="2542032"/>
            <a:ext cx="2962656" cy="457200"/>
          </a:xfrm>
          <a:prstGeom prst="rect">
            <a:avLst/>
          </a:prstGeom>
          <a:noFill/>
          <a:ln/>
        </p:spPr>
        <p:txBody>
          <a:bodyPr wrap="square" lIns="0" tIns="0" rIns="0" bIns="0" rtlCol="0" anchor="ctr"/>
          <a:lstStyle/>
          <a:p>
            <a:pPr marL="0" indent="0">
              <a:buNone/>
            </a:pPr>
            <a:r>
              <a:rPr lang="en-US" sz="1550" b="1" dirty="0">
                <a:solidFill>
                  <a:srgbClr val="1F3864"/>
                </a:solidFill>
                <a:latin typeface="Yu Gothic" pitchFamily="34" charset="0"/>
                <a:ea typeface="Yu Gothic" pitchFamily="34" charset="-122"/>
                <a:cs typeface="Yu Gothic" pitchFamily="34" charset="-120"/>
              </a:rPr>
              <a:t>独占禁止法への配慮</a:t>
            </a:r>
            <a:endParaRPr lang="en-US" sz="1550" dirty="0"/>
          </a:p>
        </p:txBody>
      </p:sp>
      <p:sp>
        <p:nvSpPr>
          <p:cNvPr id="19" name="Text 14"/>
          <p:cNvSpPr/>
          <p:nvPr/>
        </p:nvSpPr>
        <p:spPr>
          <a:xfrm>
            <a:off x="8394192" y="3017520"/>
            <a:ext cx="2962656" cy="1463040"/>
          </a:xfrm>
          <a:prstGeom prst="rect">
            <a:avLst/>
          </a:prstGeom>
          <a:noFill/>
          <a:ln/>
        </p:spPr>
        <p:txBody>
          <a:bodyPr wrap="square" lIns="0" tIns="0" rIns="0" bIns="0" rtlCol="0" anchor="t"/>
          <a:lstStyle/>
          <a:p>
            <a:pPr marL="0" indent="0">
              <a:lnSpc>
                <a:spcPct val="105000"/>
              </a:lnSpc>
              <a:buNone/>
            </a:pPr>
            <a:r>
              <a:rPr lang="en-US" sz="1200" dirty="0">
                <a:solidFill>
                  <a:srgbClr val="222A35"/>
                </a:solidFill>
                <a:latin typeface="Yu Gothic" pitchFamily="34" charset="0"/>
                <a:ea typeface="Yu Gothic" pitchFamily="34" charset="-122"/>
                <a:cs typeface="Yu Gothic" pitchFamily="34" charset="-120"/>
              </a:rPr>
              <a:t>委託先への要請は優越的地位の濫用に留意。経済産業省・公正取引委員会が2026年3月にガイダンスを提示しています。</a:t>
            </a:r>
            <a:endParaRPr lang="en-US" sz="1200" dirty="0"/>
          </a:p>
        </p:txBody>
      </p:sp>
      <p:sp>
        <p:nvSpPr>
          <p:cNvPr id="20" name="Shape 15"/>
          <p:cNvSpPr/>
          <p:nvPr/>
        </p:nvSpPr>
        <p:spPr>
          <a:xfrm>
            <a:off x="548640" y="4983480"/>
            <a:ext cx="11064240" cy="640080"/>
          </a:xfrm>
          <a:prstGeom prst="roundRect">
            <a:avLst>
              <a:gd name="adj" fmla="val 8571"/>
            </a:avLst>
          </a:prstGeom>
          <a:solidFill>
            <a:srgbClr val="1F3864"/>
          </a:solidFill>
          <a:ln/>
        </p:spPr>
        <p:txBody>
          <a:bodyPr/>
          <a:lstStyle/>
          <a:p>
            <a:endParaRPr lang="ja-JP" altLang="en-US"/>
          </a:p>
        </p:txBody>
      </p:sp>
      <p:sp>
        <p:nvSpPr>
          <p:cNvPr id="21" name="Text 16"/>
          <p:cNvSpPr/>
          <p:nvPr/>
        </p:nvSpPr>
        <p:spPr>
          <a:xfrm>
            <a:off x="822960" y="4983480"/>
            <a:ext cx="10515600" cy="640080"/>
          </a:xfrm>
          <a:prstGeom prst="rect">
            <a:avLst/>
          </a:prstGeom>
          <a:noFill/>
          <a:ln/>
        </p:spPr>
        <p:txBody>
          <a:bodyPr wrap="square" lIns="0" tIns="0" rIns="0" bIns="0" rtlCol="0" anchor="ctr"/>
          <a:lstStyle/>
          <a:p>
            <a:pPr marL="0" indent="0">
              <a:buNone/>
            </a:pPr>
            <a:r>
              <a:rPr lang="en-US" sz="1350" b="1" dirty="0">
                <a:solidFill>
                  <a:srgbClr val="FFFFFF"/>
                </a:solidFill>
                <a:latin typeface="Yu Gothic" pitchFamily="34" charset="0"/>
                <a:ea typeface="Yu Gothic" pitchFamily="34" charset="-122"/>
                <a:cs typeface="Yu Gothic" pitchFamily="34" charset="-120"/>
              </a:rPr>
              <a:t>→ 発注元が「協力・並走」の姿勢を示すことが、実効性と信頼、そして法令順守の前提。</a:t>
            </a:r>
            <a:endParaRPr lang="en-US" sz="1350" dirty="0"/>
          </a:p>
        </p:txBody>
      </p:sp>
      <p:sp>
        <p:nvSpPr>
          <p:cNvPr id="22" name="Text 17"/>
          <p:cNvSpPr/>
          <p:nvPr/>
        </p:nvSpPr>
        <p:spPr>
          <a:xfrm>
            <a:off x="548640" y="6419088"/>
            <a:ext cx="8229600" cy="274320"/>
          </a:xfrm>
          <a:prstGeom prst="rect">
            <a:avLst/>
          </a:prstGeom>
          <a:noFill/>
          <a:ln/>
        </p:spPr>
        <p:txBody>
          <a:bodyPr wrap="square" lIns="0" tIns="0" rIns="0" bIns="0" rtlCol="0" anchor="ctr"/>
          <a:lstStyle/>
          <a:p>
            <a:pPr marL="0" indent="0">
              <a:buNone/>
            </a:pPr>
            <a:r>
              <a:rPr lang="en-US" sz="850" dirty="0">
                <a:solidFill>
                  <a:srgbClr val="5A6675"/>
                </a:solidFill>
                <a:latin typeface="Yu Gothic" pitchFamily="34" charset="0"/>
                <a:ea typeface="Yu Gothic" pitchFamily="34" charset="-122"/>
                <a:cs typeface="Yu Gothic" pitchFamily="34" charset="-120"/>
              </a:rPr>
              <a:t>SCS評価制度 対応方針（社内稟議用・テンプレート）</a:t>
            </a:r>
            <a:endParaRPr lang="en-US" sz="850" dirty="0"/>
          </a:p>
        </p:txBody>
      </p:sp>
      <p:sp>
        <p:nvSpPr>
          <p:cNvPr id="23" name="Text 18"/>
          <p:cNvSpPr/>
          <p:nvPr/>
        </p:nvSpPr>
        <p:spPr>
          <a:xfrm>
            <a:off x="11247120" y="6419088"/>
            <a:ext cx="365760" cy="274320"/>
          </a:xfrm>
          <a:prstGeom prst="rect">
            <a:avLst/>
          </a:prstGeom>
          <a:noFill/>
          <a:ln/>
        </p:spPr>
        <p:txBody>
          <a:bodyPr wrap="square" lIns="0" tIns="0" rIns="0" bIns="0" rtlCol="0" anchor="ctr"/>
          <a:lstStyle/>
          <a:p>
            <a:pPr marL="0" indent="0" algn="r">
              <a:buNone/>
            </a:pPr>
            <a:r>
              <a:rPr lang="en-US" sz="850" dirty="0">
                <a:solidFill>
                  <a:srgbClr val="5A6675"/>
                </a:solidFill>
                <a:latin typeface="Yu Gothic" pitchFamily="34" charset="0"/>
                <a:ea typeface="Yu Gothic" pitchFamily="34" charset="-122"/>
                <a:cs typeface="Yu Gothic" pitchFamily="34" charset="-120"/>
              </a:rPr>
              <a:t>4</a:t>
            </a:r>
            <a:endParaRPr lang="en-US" sz="8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548640" y="475488"/>
            <a:ext cx="118872" cy="420624"/>
          </a:xfrm>
          <a:prstGeom prst="rect">
            <a:avLst/>
          </a:prstGeom>
          <a:solidFill>
            <a:srgbClr val="2E5496"/>
          </a:solidFill>
          <a:ln/>
        </p:spPr>
        <p:txBody>
          <a:bodyPr/>
          <a:lstStyle/>
          <a:p>
            <a:endParaRPr lang="ja-JP" altLang="en-US"/>
          </a:p>
        </p:txBody>
      </p:sp>
      <p:sp>
        <p:nvSpPr>
          <p:cNvPr id="3" name="Text 1"/>
          <p:cNvSpPr/>
          <p:nvPr/>
        </p:nvSpPr>
        <p:spPr>
          <a:xfrm>
            <a:off x="786384" y="457200"/>
            <a:ext cx="10058400" cy="274320"/>
          </a:xfrm>
          <a:prstGeom prst="rect">
            <a:avLst/>
          </a:prstGeom>
          <a:noFill/>
          <a:ln/>
        </p:spPr>
        <p:txBody>
          <a:bodyPr wrap="square" lIns="0" tIns="0" rIns="0" bIns="0" rtlCol="0" anchor="ctr"/>
          <a:lstStyle/>
          <a:p>
            <a:pPr marL="0" indent="0">
              <a:buNone/>
            </a:pPr>
            <a:r>
              <a:rPr lang="en-US" sz="1250" b="1" kern="0" spc="200" dirty="0">
                <a:solidFill>
                  <a:srgbClr val="2E5496"/>
                </a:solidFill>
                <a:latin typeface="Yu Gothic" pitchFamily="34" charset="0"/>
                <a:ea typeface="Yu Gothic" pitchFamily="34" charset="-122"/>
                <a:cs typeface="Yu Gothic" pitchFamily="34" charset="-120"/>
              </a:rPr>
              <a:t>放置のリスク</a:t>
            </a:r>
            <a:endParaRPr lang="en-US" sz="1250" dirty="0"/>
          </a:p>
        </p:txBody>
      </p:sp>
      <p:sp>
        <p:nvSpPr>
          <p:cNvPr id="4" name="Text 2"/>
          <p:cNvSpPr/>
          <p:nvPr/>
        </p:nvSpPr>
        <p:spPr>
          <a:xfrm>
            <a:off x="786384" y="713232"/>
            <a:ext cx="11155680" cy="548640"/>
          </a:xfrm>
          <a:prstGeom prst="rect">
            <a:avLst/>
          </a:prstGeom>
          <a:noFill/>
          <a:ln/>
        </p:spPr>
        <p:txBody>
          <a:bodyPr wrap="square" lIns="0" tIns="0" rIns="0" bIns="0" rtlCol="0" anchor="ctr"/>
          <a:lstStyle/>
          <a:p>
            <a:pPr marL="0" indent="0">
              <a:buNone/>
            </a:pPr>
            <a:r>
              <a:rPr lang="en-US" sz="2500" b="1" dirty="0">
                <a:solidFill>
                  <a:srgbClr val="1F3864"/>
                </a:solidFill>
                <a:latin typeface="Yu Gothic" pitchFamily="34" charset="0"/>
                <a:ea typeface="Yu Gothic" pitchFamily="34" charset="-122"/>
                <a:cs typeface="Yu Gothic" pitchFamily="34" charset="-120"/>
              </a:rPr>
              <a:t>委託先を放置した場合の、2つの経営リスク</a:t>
            </a:r>
            <a:endParaRPr lang="en-US" sz="2500" dirty="0"/>
          </a:p>
        </p:txBody>
      </p:sp>
      <p:sp>
        <p:nvSpPr>
          <p:cNvPr id="5" name="Shape 3"/>
          <p:cNvSpPr/>
          <p:nvPr/>
        </p:nvSpPr>
        <p:spPr>
          <a:xfrm>
            <a:off x="548640" y="1481328"/>
            <a:ext cx="5349240" cy="3200400"/>
          </a:xfrm>
          <a:prstGeom prst="roundRect">
            <a:avLst>
              <a:gd name="adj" fmla="val 2000"/>
            </a:avLst>
          </a:prstGeom>
          <a:solidFill>
            <a:srgbClr val="F4F7FB"/>
          </a:solidFill>
          <a:ln w="12700">
            <a:solidFill>
              <a:srgbClr val="D9E1F2"/>
            </a:solidFill>
            <a:prstDash val="solid"/>
          </a:ln>
          <a:effectLst>
            <a:outerShdw blurRad="101600" dist="38100" dir="8100000" algn="bl" rotWithShape="0">
              <a:srgbClr val="1F3864">
                <a:alpha val="12000"/>
              </a:srgbClr>
            </a:outerShdw>
          </a:effectLst>
        </p:spPr>
        <p:txBody>
          <a:bodyPr/>
          <a:lstStyle/>
          <a:p>
            <a:endParaRPr lang="ja-JP" altLang="en-US"/>
          </a:p>
        </p:txBody>
      </p:sp>
      <p:sp>
        <p:nvSpPr>
          <p:cNvPr id="6" name="Shape 4"/>
          <p:cNvSpPr/>
          <p:nvPr/>
        </p:nvSpPr>
        <p:spPr>
          <a:xfrm>
            <a:off x="804672" y="1755648"/>
            <a:ext cx="658368" cy="658368"/>
          </a:xfrm>
          <a:prstGeom prst="ellipse">
            <a:avLst/>
          </a:prstGeom>
          <a:solidFill>
            <a:srgbClr val="C0392B"/>
          </a:solidFill>
          <a:ln/>
        </p:spPr>
        <p:txBody>
          <a:bodyPr/>
          <a:lstStyle/>
          <a:p>
            <a:endParaRPr lang="ja-JP" altLang="en-US"/>
          </a:p>
        </p:txBody>
      </p:sp>
      <p:pic>
        <p:nvPicPr>
          <p:cNvPr id="7" name="Image 0" descr="preencoded.png"/>
          <p:cNvPicPr>
            <a:picLocks noChangeAspect="1"/>
          </p:cNvPicPr>
          <p:nvPr/>
        </p:nvPicPr>
        <p:blipFill>
          <a:blip r:embed="rId3"/>
          <a:stretch>
            <a:fillRect/>
          </a:stretch>
        </p:blipFill>
        <p:spPr>
          <a:xfrm>
            <a:off x="975848" y="1926824"/>
            <a:ext cx="316017" cy="316017"/>
          </a:xfrm>
          <a:prstGeom prst="rect">
            <a:avLst/>
          </a:prstGeom>
        </p:spPr>
      </p:pic>
      <p:sp>
        <p:nvSpPr>
          <p:cNvPr id="8" name="Text 5"/>
          <p:cNvSpPr/>
          <p:nvPr/>
        </p:nvSpPr>
        <p:spPr>
          <a:xfrm>
            <a:off x="804672" y="2542032"/>
            <a:ext cx="4837176" cy="457200"/>
          </a:xfrm>
          <a:prstGeom prst="rect">
            <a:avLst/>
          </a:prstGeom>
          <a:noFill/>
          <a:ln/>
        </p:spPr>
        <p:txBody>
          <a:bodyPr wrap="square" lIns="0" tIns="0" rIns="0" bIns="0" rtlCol="0" anchor="ctr"/>
          <a:lstStyle/>
          <a:p>
            <a:pPr marL="0" indent="0">
              <a:buNone/>
            </a:pPr>
            <a:r>
              <a:rPr lang="en-US" sz="1550" b="1" dirty="0">
                <a:solidFill>
                  <a:srgbClr val="C0392B"/>
                </a:solidFill>
                <a:latin typeface="Yu Gothic" pitchFamily="34" charset="0"/>
                <a:ea typeface="Yu Gothic" pitchFamily="34" charset="-122"/>
                <a:cs typeface="Yu Gothic" pitchFamily="34" charset="-120"/>
              </a:rPr>
              <a:t>① 事業停止リスク（サプライチェーン寸断）</a:t>
            </a:r>
            <a:endParaRPr lang="en-US" sz="1550" dirty="0"/>
          </a:p>
        </p:txBody>
      </p:sp>
      <p:sp>
        <p:nvSpPr>
          <p:cNvPr id="9" name="Text 6"/>
          <p:cNvSpPr/>
          <p:nvPr/>
        </p:nvSpPr>
        <p:spPr>
          <a:xfrm>
            <a:off x="804672" y="3017520"/>
            <a:ext cx="4837176" cy="1463040"/>
          </a:xfrm>
          <a:prstGeom prst="rect">
            <a:avLst/>
          </a:prstGeom>
          <a:noFill/>
          <a:ln/>
        </p:spPr>
        <p:txBody>
          <a:bodyPr wrap="square" lIns="0" tIns="0" rIns="0" bIns="0" rtlCol="0" anchor="t"/>
          <a:lstStyle/>
          <a:p>
            <a:pPr marL="0" indent="0">
              <a:lnSpc>
                <a:spcPct val="105000"/>
              </a:lnSpc>
              <a:buNone/>
            </a:pPr>
            <a:r>
              <a:rPr lang="en-US" sz="1200" dirty="0">
                <a:solidFill>
                  <a:srgbClr val="222A35"/>
                </a:solidFill>
                <a:latin typeface="Yu Gothic" pitchFamily="34" charset="0"/>
                <a:ea typeface="Yu Gothic" pitchFamily="34" charset="-122"/>
                <a:cs typeface="Yu Gothic" pitchFamily="34" charset="-120"/>
              </a:rPr>
              <a:t>自社のIT基盤・受発注システムと接続する重要委託先が攻撃を受ければ、当社のビジネスも巻き添えで停止するおそれがあります。</a:t>
            </a:r>
            <a:endParaRPr lang="en-US" sz="1200" dirty="0"/>
          </a:p>
        </p:txBody>
      </p:sp>
      <p:sp>
        <p:nvSpPr>
          <p:cNvPr id="10" name="Shape 7"/>
          <p:cNvSpPr/>
          <p:nvPr/>
        </p:nvSpPr>
        <p:spPr>
          <a:xfrm>
            <a:off x="6263640" y="1481328"/>
            <a:ext cx="5349240" cy="3200400"/>
          </a:xfrm>
          <a:prstGeom prst="roundRect">
            <a:avLst>
              <a:gd name="adj" fmla="val 2000"/>
            </a:avLst>
          </a:prstGeom>
          <a:solidFill>
            <a:srgbClr val="F4F7FB"/>
          </a:solidFill>
          <a:ln w="12700">
            <a:solidFill>
              <a:srgbClr val="D9E1F2"/>
            </a:solidFill>
            <a:prstDash val="solid"/>
          </a:ln>
          <a:effectLst>
            <a:outerShdw blurRad="101600" dist="38100" dir="8100000" algn="bl" rotWithShape="0">
              <a:srgbClr val="1F3864">
                <a:alpha val="12000"/>
              </a:srgbClr>
            </a:outerShdw>
          </a:effectLst>
        </p:spPr>
        <p:txBody>
          <a:bodyPr/>
          <a:lstStyle/>
          <a:p>
            <a:endParaRPr lang="ja-JP" altLang="en-US"/>
          </a:p>
        </p:txBody>
      </p:sp>
      <p:sp>
        <p:nvSpPr>
          <p:cNvPr id="11" name="Shape 8"/>
          <p:cNvSpPr/>
          <p:nvPr/>
        </p:nvSpPr>
        <p:spPr>
          <a:xfrm>
            <a:off x="6519672" y="1755648"/>
            <a:ext cx="658368" cy="658368"/>
          </a:xfrm>
          <a:prstGeom prst="ellipse">
            <a:avLst/>
          </a:prstGeom>
          <a:solidFill>
            <a:srgbClr val="C77D11"/>
          </a:solidFill>
          <a:ln/>
        </p:spPr>
        <p:txBody>
          <a:bodyPr/>
          <a:lstStyle/>
          <a:p>
            <a:endParaRPr lang="ja-JP" altLang="en-US"/>
          </a:p>
        </p:txBody>
      </p:sp>
      <p:pic>
        <p:nvPicPr>
          <p:cNvPr id="12" name="Image 1" descr="preencoded.png"/>
          <p:cNvPicPr>
            <a:picLocks noChangeAspect="1"/>
          </p:cNvPicPr>
          <p:nvPr/>
        </p:nvPicPr>
        <p:blipFill>
          <a:blip r:embed="rId4"/>
          <a:stretch>
            <a:fillRect/>
          </a:stretch>
        </p:blipFill>
        <p:spPr>
          <a:xfrm>
            <a:off x="6690848" y="1926824"/>
            <a:ext cx="316017" cy="316017"/>
          </a:xfrm>
          <a:prstGeom prst="rect">
            <a:avLst/>
          </a:prstGeom>
        </p:spPr>
      </p:pic>
      <p:sp>
        <p:nvSpPr>
          <p:cNvPr id="13" name="Text 9"/>
          <p:cNvSpPr/>
          <p:nvPr/>
        </p:nvSpPr>
        <p:spPr>
          <a:xfrm>
            <a:off x="6519672" y="2542032"/>
            <a:ext cx="4837176" cy="457200"/>
          </a:xfrm>
          <a:prstGeom prst="rect">
            <a:avLst/>
          </a:prstGeom>
          <a:noFill/>
          <a:ln/>
        </p:spPr>
        <p:txBody>
          <a:bodyPr wrap="square" lIns="0" tIns="0" rIns="0" bIns="0" rtlCol="0" anchor="ctr"/>
          <a:lstStyle/>
          <a:p>
            <a:pPr marL="0" indent="0">
              <a:buNone/>
            </a:pPr>
            <a:r>
              <a:rPr lang="en-US" sz="1550" b="1" dirty="0">
                <a:solidFill>
                  <a:srgbClr val="C77D11"/>
                </a:solidFill>
                <a:latin typeface="Yu Gothic" pitchFamily="34" charset="0"/>
                <a:ea typeface="Yu Gothic" pitchFamily="34" charset="-122"/>
                <a:cs typeface="Yu Gothic" pitchFamily="34" charset="-120"/>
              </a:rPr>
              <a:t>② ブランド毀損・賠償リスク（情報漏えい）</a:t>
            </a:r>
            <a:endParaRPr lang="en-US" sz="1550" dirty="0"/>
          </a:p>
        </p:txBody>
      </p:sp>
      <p:sp>
        <p:nvSpPr>
          <p:cNvPr id="14" name="Text 10"/>
          <p:cNvSpPr/>
          <p:nvPr/>
        </p:nvSpPr>
        <p:spPr>
          <a:xfrm>
            <a:off x="6519672" y="3017520"/>
            <a:ext cx="4837176" cy="1463040"/>
          </a:xfrm>
          <a:prstGeom prst="rect">
            <a:avLst/>
          </a:prstGeom>
          <a:noFill/>
          <a:ln/>
        </p:spPr>
        <p:txBody>
          <a:bodyPr wrap="square" lIns="0" tIns="0" rIns="0" bIns="0" rtlCol="0" anchor="t"/>
          <a:lstStyle/>
          <a:p>
            <a:pPr marL="0" indent="0">
              <a:lnSpc>
                <a:spcPct val="105000"/>
              </a:lnSpc>
              <a:buNone/>
            </a:pPr>
            <a:r>
              <a:rPr lang="en-US" sz="1200" dirty="0">
                <a:solidFill>
                  <a:srgbClr val="222A35"/>
                </a:solidFill>
                <a:latin typeface="Yu Gothic" pitchFamily="34" charset="0"/>
                <a:ea typeface="Yu Gothic" pitchFamily="34" charset="-122"/>
                <a:cs typeface="Yu Gothic" pitchFamily="34" charset="-120"/>
              </a:rPr>
              <a:t>委託先に預けている当社の機密情報・顧客データが漏えいすれば、社会的信用の失墜と、賠償責任につながります。</a:t>
            </a:r>
            <a:endParaRPr lang="en-US" sz="1200" dirty="0"/>
          </a:p>
        </p:txBody>
      </p:sp>
      <p:sp>
        <p:nvSpPr>
          <p:cNvPr id="15" name="Shape 11"/>
          <p:cNvSpPr/>
          <p:nvPr/>
        </p:nvSpPr>
        <p:spPr>
          <a:xfrm>
            <a:off x="548640" y="4983480"/>
            <a:ext cx="11064240" cy="640080"/>
          </a:xfrm>
          <a:prstGeom prst="roundRect">
            <a:avLst>
              <a:gd name="adj" fmla="val 8571"/>
            </a:avLst>
          </a:prstGeom>
          <a:solidFill>
            <a:srgbClr val="1F3864"/>
          </a:solidFill>
          <a:ln/>
        </p:spPr>
        <p:txBody>
          <a:bodyPr/>
          <a:lstStyle/>
          <a:p>
            <a:endParaRPr lang="ja-JP" altLang="en-US"/>
          </a:p>
        </p:txBody>
      </p:sp>
      <p:sp>
        <p:nvSpPr>
          <p:cNvPr id="16" name="Text 12"/>
          <p:cNvSpPr/>
          <p:nvPr/>
        </p:nvSpPr>
        <p:spPr>
          <a:xfrm>
            <a:off x="822960" y="4983480"/>
            <a:ext cx="10515600" cy="640080"/>
          </a:xfrm>
          <a:prstGeom prst="rect">
            <a:avLst/>
          </a:prstGeom>
          <a:noFill/>
          <a:ln/>
        </p:spPr>
        <p:txBody>
          <a:bodyPr wrap="square" lIns="0" tIns="0" rIns="0" bIns="0" rtlCol="0" anchor="ctr"/>
          <a:lstStyle/>
          <a:p>
            <a:pPr marL="0" indent="0">
              <a:buNone/>
            </a:pPr>
            <a:r>
              <a:rPr lang="en-US" sz="1350" b="1" dirty="0">
                <a:solidFill>
                  <a:srgbClr val="FFFFFF"/>
                </a:solidFill>
                <a:latin typeface="Yu Gothic" pitchFamily="34" charset="0"/>
                <a:ea typeface="Yu Gothic" pitchFamily="34" charset="-122"/>
                <a:cs typeface="Yu Gothic" pitchFamily="34" charset="-120"/>
              </a:rPr>
              <a:t>→ 重要度に応じて求める★を設定し、委託先と協力してリスクに応じた守りを段階的に固める。</a:t>
            </a:r>
            <a:endParaRPr lang="en-US" sz="1350" dirty="0"/>
          </a:p>
        </p:txBody>
      </p:sp>
      <p:sp>
        <p:nvSpPr>
          <p:cNvPr id="17" name="Text 13"/>
          <p:cNvSpPr/>
          <p:nvPr/>
        </p:nvSpPr>
        <p:spPr>
          <a:xfrm>
            <a:off x="548640" y="6419088"/>
            <a:ext cx="8229600" cy="274320"/>
          </a:xfrm>
          <a:prstGeom prst="rect">
            <a:avLst/>
          </a:prstGeom>
          <a:noFill/>
          <a:ln/>
        </p:spPr>
        <p:txBody>
          <a:bodyPr wrap="square" lIns="0" tIns="0" rIns="0" bIns="0" rtlCol="0" anchor="ctr"/>
          <a:lstStyle/>
          <a:p>
            <a:pPr marL="0" indent="0">
              <a:buNone/>
            </a:pPr>
            <a:r>
              <a:rPr lang="en-US" sz="850" dirty="0">
                <a:solidFill>
                  <a:srgbClr val="5A6675"/>
                </a:solidFill>
                <a:latin typeface="Yu Gothic" pitchFamily="34" charset="0"/>
                <a:ea typeface="Yu Gothic" pitchFamily="34" charset="-122"/>
                <a:cs typeface="Yu Gothic" pitchFamily="34" charset="-120"/>
              </a:rPr>
              <a:t>SCS評価制度 対応方針（社内稟議用・テンプレート）</a:t>
            </a:r>
            <a:endParaRPr lang="en-US" sz="850" dirty="0"/>
          </a:p>
        </p:txBody>
      </p:sp>
      <p:sp>
        <p:nvSpPr>
          <p:cNvPr id="18" name="Text 14"/>
          <p:cNvSpPr/>
          <p:nvPr/>
        </p:nvSpPr>
        <p:spPr>
          <a:xfrm>
            <a:off x="11247120" y="6419088"/>
            <a:ext cx="365760" cy="274320"/>
          </a:xfrm>
          <a:prstGeom prst="rect">
            <a:avLst/>
          </a:prstGeom>
          <a:noFill/>
          <a:ln/>
        </p:spPr>
        <p:txBody>
          <a:bodyPr wrap="square" lIns="0" tIns="0" rIns="0" bIns="0" rtlCol="0" anchor="ctr"/>
          <a:lstStyle/>
          <a:p>
            <a:pPr marL="0" indent="0" algn="r">
              <a:buNone/>
            </a:pPr>
            <a:r>
              <a:rPr lang="en-US" sz="850" dirty="0">
                <a:solidFill>
                  <a:srgbClr val="5A6675"/>
                </a:solidFill>
                <a:latin typeface="Yu Gothic" pitchFamily="34" charset="0"/>
                <a:ea typeface="Yu Gothic" pitchFamily="34" charset="-122"/>
                <a:cs typeface="Yu Gothic" pitchFamily="34" charset="-120"/>
              </a:rPr>
              <a:t>5</a:t>
            </a:r>
            <a:endParaRPr lang="en-US" sz="85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548640" y="475488"/>
            <a:ext cx="118872" cy="420624"/>
          </a:xfrm>
          <a:prstGeom prst="rect">
            <a:avLst/>
          </a:prstGeom>
          <a:solidFill>
            <a:srgbClr val="2E5496"/>
          </a:solidFill>
          <a:ln/>
        </p:spPr>
        <p:txBody>
          <a:bodyPr/>
          <a:lstStyle/>
          <a:p>
            <a:endParaRPr lang="ja-JP" altLang="en-US"/>
          </a:p>
        </p:txBody>
      </p:sp>
      <p:sp>
        <p:nvSpPr>
          <p:cNvPr id="3" name="Text 1"/>
          <p:cNvSpPr/>
          <p:nvPr/>
        </p:nvSpPr>
        <p:spPr>
          <a:xfrm>
            <a:off x="786384" y="457200"/>
            <a:ext cx="10058400" cy="274320"/>
          </a:xfrm>
          <a:prstGeom prst="rect">
            <a:avLst/>
          </a:prstGeom>
          <a:noFill/>
          <a:ln/>
        </p:spPr>
        <p:txBody>
          <a:bodyPr wrap="square" lIns="0" tIns="0" rIns="0" bIns="0" rtlCol="0" anchor="ctr"/>
          <a:lstStyle/>
          <a:p>
            <a:pPr marL="0" indent="0">
              <a:buNone/>
            </a:pPr>
            <a:r>
              <a:rPr lang="en-US" sz="1250" b="1" kern="0" spc="200" dirty="0">
                <a:solidFill>
                  <a:srgbClr val="2E5496"/>
                </a:solidFill>
                <a:latin typeface="Yu Gothic" pitchFamily="34" charset="0"/>
                <a:ea typeface="Yu Gothic" pitchFamily="34" charset="-122"/>
                <a:cs typeface="Yu Gothic" pitchFamily="34" charset="-120"/>
              </a:rPr>
              <a:t>経営メリット</a:t>
            </a:r>
            <a:endParaRPr lang="en-US" sz="1250" dirty="0"/>
          </a:p>
        </p:txBody>
      </p:sp>
      <p:sp>
        <p:nvSpPr>
          <p:cNvPr id="4" name="Text 2"/>
          <p:cNvSpPr/>
          <p:nvPr/>
        </p:nvSpPr>
        <p:spPr>
          <a:xfrm>
            <a:off x="786384" y="713232"/>
            <a:ext cx="11155680" cy="548640"/>
          </a:xfrm>
          <a:prstGeom prst="rect">
            <a:avLst/>
          </a:prstGeom>
          <a:noFill/>
          <a:ln/>
        </p:spPr>
        <p:txBody>
          <a:bodyPr wrap="square" lIns="0" tIns="0" rIns="0" bIns="0" rtlCol="0" anchor="ctr"/>
          <a:lstStyle/>
          <a:p>
            <a:pPr marL="0" indent="0">
              <a:buNone/>
            </a:pPr>
            <a:r>
              <a:rPr lang="en-US" sz="2500" b="1" dirty="0">
                <a:solidFill>
                  <a:srgbClr val="1F3864"/>
                </a:solidFill>
                <a:latin typeface="Yu Gothic" pitchFamily="34" charset="0"/>
                <a:ea typeface="Yu Gothic" pitchFamily="34" charset="-122"/>
                <a:cs typeface="Yu Gothic" pitchFamily="34" charset="-120"/>
              </a:rPr>
              <a:t>効率化と、ガバナンス強化の両立</a:t>
            </a:r>
            <a:endParaRPr lang="en-US" sz="2500" dirty="0"/>
          </a:p>
        </p:txBody>
      </p:sp>
      <p:sp>
        <p:nvSpPr>
          <p:cNvPr id="5" name="Shape 3"/>
          <p:cNvSpPr/>
          <p:nvPr/>
        </p:nvSpPr>
        <p:spPr>
          <a:xfrm>
            <a:off x="548640" y="1481328"/>
            <a:ext cx="3474720" cy="3383280"/>
          </a:xfrm>
          <a:prstGeom prst="roundRect">
            <a:avLst>
              <a:gd name="adj" fmla="val 1892"/>
            </a:avLst>
          </a:prstGeom>
          <a:solidFill>
            <a:srgbClr val="F4F7FB"/>
          </a:solidFill>
          <a:ln w="12700">
            <a:solidFill>
              <a:srgbClr val="D9E1F2"/>
            </a:solidFill>
            <a:prstDash val="solid"/>
          </a:ln>
          <a:effectLst>
            <a:outerShdw blurRad="101600" dist="38100" dir="8100000" algn="bl" rotWithShape="0">
              <a:srgbClr val="1F3864">
                <a:alpha val="12000"/>
              </a:srgbClr>
            </a:outerShdw>
          </a:effectLst>
        </p:spPr>
        <p:txBody>
          <a:bodyPr/>
          <a:lstStyle/>
          <a:p>
            <a:endParaRPr lang="ja-JP" altLang="en-US"/>
          </a:p>
        </p:txBody>
      </p:sp>
      <p:sp>
        <p:nvSpPr>
          <p:cNvPr id="6" name="Shape 4"/>
          <p:cNvSpPr/>
          <p:nvPr/>
        </p:nvSpPr>
        <p:spPr>
          <a:xfrm>
            <a:off x="804672" y="1755648"/>
            <a:ext cx="658368" cy="658368"/>
          </a:xfrm>
          <a:prstGeom prst="ellipse">
            <a:avLst/>
          </a:prstGeom>
          <a:solidFill>
            <a:srgbClr val="1E7A5E"/>
          </a:solidFill>
          <a:ln/>
        </p:spPr>
        <p:txBody>
          <a:bodyPr/>
          <a:lstStyle/>
          <a:p>
            <a:endParaRPr lang="ja-JP" altLang="en-US"/>
          </a:p>
        </p:txBody>
      </p:sp>
      <p:pic>
        <p:nvPicPr>
          <p:cNvPr id="7" name="Image 0" descr="preencoded.png"/>
          <p:cNvPicPr>
            <a:picLocks noChangeAspect="1"/>
          </p:cNvPicPr>
          <p:nvPr/>
        </p:nvPicPr>
        <p:blipFill>
          <a:blip r:embed="rId3"/>
          <a:stretch>
            <a:fillRect/>
          </a:stretch>
        </p:blipFill>
        <p:spPr>
          <a:xfrm>
            <a:off x="975848" y="1926824"/>
            <a:ext cx="316017" cy="316017"/>
          </a:xfrm>
          <a:prstGeom prst="rect">
            <a:avLst/>
          </a:prstGeom>
        </p:spPr>
      </p:pic>
      <p:sp>
        <p:nvSpPr>
          <p:cNvPr id="8" name="Text 5"/>
          <p:cNvSpPr/>
          <p:nvPr/>
        </p:nvSpPr>
        <p:spPr>
          <a:xfrm>
            <a:off x="804672" y="2542032"/>
            <a:ext cx="2962656" cy="457200"/>
          </a:xfrm>
          <a:prstGeom prst="rect">
            <a:avLst/>
          </a:prstGeom>
          <a:noFill/>
          <a:ln/>
        </p:spPr>
        <p:txBody>
          <a:bodyPr wrap="square" lIns="0" tIns="0" rIns="0" bIns="0" rtlCol="0" anchor="ctr"/>
          <a:lstStyle/>
          <a:p>
            <a:pPr marL="0" indent="0">
              <a:buNone/>
            </a:pPr>
            <a:r>
              <a:rPr lang="en-US" sz="1550" b="1" dirty="0">
                <a:solidFill>
                  <a:srgbClr val="1F3864"/>
                </a:solidFill>
                <a:latin typeface="Yu Gothic" pitchFamily="34" charset="0"/>
                <a:ea typeface="Yu Gothic" pitchFamily="34" charset="-122"/>
                <a:cs typeface="Yu Gothic" pitchFamily="34" charset="-120"/>
              </a:rPr>
              <a:t>確認業務の効率化</a:t>
            </a:r>
            <a:endParaRPr lang="en-US" sz="1550" dirty="0"/>
          </a:p>
        </p:txBody>
      </p:sp>
      <p:sp>
        <p:nvSpPr>
          <p:cNvPr id="9" name="Text 6"/>
          <p:cNvSpPr/>
          <p:nvPr/>
        </p:nvSpPr>
        <p:spPr>
          <a:xfrm>
            <a:off x="804672" y="3017520"/>
            <a:ext cx="2962656" cy="1645920"/>
          </a:xfrm>
          <a:prstGeom prst="rect">
            <a:avLst/>
          </a:prstGeom>
          <a:noFill/>
          <a:ln/>
        </p:spPr>
        <p:txBody>
          <a:bodyPr wrap="square" lIns="0" tIns="0" rIns="0" bIns="0" rtlCol="0" anchor="t"/>
          <a:lstStyle/>
          <a:p>
            <a:pPr marL="0" indent="0">
              <a:lnSpc>
                <a:spcPct val="105000"/>
              </a:lnSpc>
              <a:buNone/>
            </a:pPr>
            <a:r>
              <a:rPr lang="en-US" sz="1200" dirty="0">
                <a:solidFill>
                  <a:srgbClr val="222A35"/>
                </a:solidFill>
                <a:latin typeface="Yu Gothic" pitchFamily="34" charset="0"/>
                <a:ea typeface="Yu Gothic" pitchFamily="34" charset="-122"/>
                <a:cs typeface="Yu Gothic" pitchFamily="34" charset="-120"/>
              </a:rPr>
              <a:t>公的な共通基準を採用することで、これまで手作業だったExcelアンケートの送付・回収・集計を標準化・簡素化できます。</a:t>
            </a:r>
            <a:endParaRPr lang="en-US" sz="1200" dirty="0"/>
          </a:p>
        </p:txBody>
      </p:sp>
      <p:sp>
        <p:nvSpPr>
          <p:cNvPr id="10" name="Shape 7"/>
          <p:cNvSpPr/>
          <p:nvPr/>
        </p:nvSpPr>
        <p:spPr>
          <a:xfrm>
            <a:off x="4343400" y="1481328"/>
            <a:ext cx="3474720" cy="3383280"/>
          </a:xfrm>
          <a:prstGeom prst="roundRect">
            <a:avLst>
              <a:gd name="adj" fmla="val 1892"/>
            </a:avLst>
          </a:prstGeom>
          <a:solidFill>
            <a:srgbClr val="F4F7FB"/>
          </a:solidFill>
          <a:ln w="12700">
            <a:solidFill>
              <a:srgbClr val="D9E1F2"/>
            </a:solidFill>
            <a:prstDash val="solid"/>
          </a:ln>
          <a:effectLst>
            <a:outerShdw blurRad="101600" dist="38100" dir="8100000" algn="bl" rotWithShape="0">
              <a:srgbClr val="1F3864">
                <a:alpha val="12000"/>
              </a:srgbClr>
            </a:outerShdw>
          </a:effectLst>
        </p:spPr>
        <p:txBody>
          <a:bodyPr/>
          <a:lstStyle/>
          <a:p>
            <a:endParaRPr lang="ja-JP" altLang="en-US"/>
          </a:p>
        </p:txBody>
      </p:sp>
      <p:sp>
        <p:nvSpPr>
          <p:cNvPr id="11" name="Shape 8"/>
          <p:cNvSpPr/>
          <p:nvPr/>
        </p:nvSpPr>
        <p:spPr>
          <a:xfrm>
            <a:off x="4599432" y="1755648"/>
            <a:ext cx="658368" cy="658368"/>
          </a:xfrm>
          <a:prstGeom prst="ellipse">
            <a:avLst/>
          </a:prstGeom>
          <a:solidFill>
            <a:srgbClr val="2E5496"/>
          </a:solidFill>
          <a:ln/>
        </p:spPr>
        <p:txBody>
          <a:bodyPr/>
          <a:lstStyle/>
          <a:p>
            <a:endParaRPr lang="ja-JP" altLang="en-US"/>
          </a:p>
        </p:txBody>
      </p:sp>
      <p:pic>
        <p:nvPicPr>
          <p:cNvPr id="12" name="Image 1" descr="preencoded.png"/>
          <p:cNvPicPr>
            <a:picLocks noChangeAspect="1"/>
          </p:cNvPicPr>
          <p:nvPr/>
        </p:nvPicPr>
        <p:blipFill>
          <a:blip r:embed="rId4"/>
          <a:stretch>
            <a:fillRect/>
          </a:stretch>
        </p:blipFill>
        <p:spPr>
          <a:xfrm>
            <a:off x="4770608" y="1926824"/>
            <a:ext cx="316017" cy="316017"/>
          </a:xfrm>
          <a:prstGeom prst="rect">
            <a:avLst/>
          </a:prstGeom>
        </p:spPr>
      </p:pic>
      <p:sp>
        <p:nvSpPr>
          <p:cNvPr id="13" name="Text 9"/>
          <p:cNvSpPr/>
          <p:nvPr/>
        </p:nvSpPr>
        <p:spPr>
          <a:xfrm>
            <a:off x="4599432" y="2542032"/>
            <a:ext cx="2962656" cy="457200"/>
          </a:xfrm>
          <a:prstGeom prst="rect">
            <a:avLst/>
          </a:prstGeom>
          <a:noFill/>
          <a:ln/>
        </p:spPr>
        <p:txBody>
          <a:bodyPr wrap="square" lIns="0" tIns="0" rIns="0" bIns="0" rtlCol="0" anchor="ctr"/>
          <a:lstStyle/>
          <a:p>
            <a:pPr marL="0" indent="0">
              <a:buNone/>
            </a:pPr>
            <a:r>
              <a:rPr lang="en-US" sz="1550" b="1" dirty="0">
                <a:solidFill>
                  <a:srgbClr val="1F3864"/>
                </a:solidFill>
                <a:latin typeface="Yu Gothic" pitchFamily="34" charset="0"/>
                <a:ea typeface="Yu Gothic" pitchFamily="34" charset="-122"/>
                <a:cs typeface="Yu Gothic" pitchFamily="34" charset="-120"/>
              </a:rPr>
              <a:t>リスクの可視化</a:t>
            </a:r>
            <a:endParaRPr lang="en-US" sz="1550" dirty="0"/>
          </a:p>
        </p:txBody>
      </p:sp>
      <p:sp>
        <p:nvSpPr>
          <p:cNvPr id="14" name="Text 10"/>
          <p:cNvSpPr/>
          <p:nvPr/>
        </p:nvSpPr>
        <p:spPr>
          <a:xfrm>
            <a:off x="4599432" y="3017520"/>
            <a:ext cx="2962656" cy="1645920"/>
          </a:xfrm>
          <a:prstGeom prst="rect">
            <a:avLst/>
          </a:prstGeom>
          <a:noFill/>
          <a:ln/>
        </p:spPr>
        <p:txBody>
          <a:bodyPr wrap="square" lIns="0" tIns="0" rIns="0" bIns="0" rtlCol="0" anchor="t"/>
          <a:lstStyle/>
          <a:p>
            <a:pPr marL="0" indent="0">
              <a:lnSpc>
                <a:spcPct val="105000"/>
              </a:lnSpc>
              <a:buNone/>
            </a:pPr>
            <a:r>
              <a:rPr lang="en-US" sz="1200" dirty="0">
                <a:solidFill>
                  <a:srgbClr val="222A35"/>
                </a:solidFill>
                <a:latin typeface="Yu Gothic" pitchFamily="34" charset="0"/>
                <a:ea typeface="Yu Gothic" pitchFamily="34" charset="-122"/>
                <a:cs typeface="Yu Gothic" pitchFamily="34" charset="-120"/>
              </a:rPr>
              <a:t>どの委託先にどの課題が残っているかを把握でき、的確な改善要請やリスクヘッジが可能になります。</a:t>
            </a:r>
            <a:endParaRPr lang="en-US" sz="1200" dirty="0"/>
          </a:p>
        </p:txBody>
      </p:sp>
      <p:sp>
        <p:nvSpPr>
          <p:cNvPr id="15" name="Shape 11"/>
          <p:cNvSpPr/>
          <p:nvPr/>
        </p:nvSpPr>
        <p:spPr>
          <a:xfrm>
            <a:off x="8138160" y="1481328"/>
            <a:ext cx="3474720" cy="3383280"/>
          </a:xfrm>
          <a:prstGeom prst="roundRect">
            <a:avLst>
              <a:gd name="adj" fmla="val 1892"/>
            </a:avLst>
          </a:prstGeom>
          <a:solidFill>
            <a:srgbClr val="F4F7FB"/>
          </a:solidFill>
          <a:ln w="12700">
            <a:solidFill>
              <a:srgbClr val="D9E1F2"/>
            </a:solidFill>
            <a:prstDash val="solid"/>
          </a:ln>
          <a:effectLst>
            <a:outerShdw blurRad="101600" dist="38100" dir="8100000" algn="bl" rotWithShape="0">
              <a:srgbClr val="1F3864">
                <a:alpha val="12000"/>
              </a:srgbClr>
            </a:outerShdw>
          </a:effectLst>
        </p:spPr>
        <p:txBody>
          <a:bodyPr/>
          <a:lstStyle/>
          <a:p>
            <a:endParaRPr lang="ja-JP" altLang="en-US"/>
          </a:p>
        </p:txBody>
      </p:sp>
      <p:sp>
        <p:nvSpPr>
          <p:cNvPr id="16" name="Shape 12"/>
          <p:cNvSpPr/>
          <p:nvPr/>
        </p:nvSpPr>
        <p:spPr>
          <a:xfrm>
            <a:off x="8394192" y="1755648"/>
            <a:ext cx="658368" cy="658368"/>
          </a:xfrm>
          <a:prstGeom prst="ellipse">
            <a:avLst/>
          </a:prstGeom>
          <a:solidFill>
            <a:srgbClr val="1F3864"/>
          </a:solidFill>
          <a:ln/>
        </p:spPr>
        <p:txBody>
          <a:bodyPr/>
          <a:lstStyle/>
          <a:p>
            <a:endParaRPr lang="ja-JP" altLang="en-US"/>
          </a:p>
        </p:txBody>
      </p:sp>
      <p:pic>
        <p:nvPicPr>
          <p:cNvPr id="17" name="Image 2" descr="preencoded.png"/>
          <p:cNvPicPr>
            <a:picLocks noChangeAspect="1"/>
          </p:cNvPicPr>
          <p:nvPr/>
        </p:nvPicPr>
        <p:blipFill>
          <a:blip r:embed="rId5"/>
          <a:stretch>
            <a:fillRect/>
          </a:stretch>
        </p:blipFill>
        <p:spPr>
          <a:xfrm>
            <a:off x="8565368" y="1926824"/>
            <a:ext cx="316017" cy="316017"/>
          </a:xfrm>
          <a:prstGeom prst="rect">
            <a:avLst/>
          </a:prstGeom>
        </p:spPr>
      </p:pic>
      <p:sp>
        <p:nvSpPr>
          <p:cNvPr id="18" name="Text 13"/>
          <p:cNvSpPr/>
          <p:nvPr/>
        </p:nvSpPr>
        <p:spPr>
          <a:xfrm>
            <a:off x="8394192" y="2542032"/>
            <a:ext cx="2962656" cy="457200"/>
          </a:xfrm>
          <a:prstGeom prst="rect">
            <a:avLst/>
          </a:prstGeom>
          <a:noFill/>
          <a:ln/>
        </p:spPr>
        <p:txBody>
          <a:bodyPr wrap="square" lIns="0" tIns="0" rIns="0" bIns="0" rtlCol="0" anchor="ctr"/>
          <a:lstStyle/>
          <a:p>
            <a:pPr marL="0" indent="0">
              <a:buNone/>
            </a:pPr>
            <a:r>
              <a:rPr lang="en-US" sz="1550" b="1" dirty="0">
                <a:solidFill>
                  <a:srgbClr val="1F3864"/>
                </a:solidFill>
                <a:latin typeface="Yu Gothic" pitchFamily="34" charset="0"/>
                <a:ea typeface="Yu Gothic" pitchFamily="34" charset="-122"/>
                <a:cs typeface="Yu Gothic" pitchFamily="34" charset="-120"/>
              </a:rPr>
              <a:t>説明責任の強化</a:t>
            </a:r>
            <a:endParaRPr lang="en-US" sz="1550" dirty="0"/>
          </a:p>
        </p:txBody>
      </p:sp>
      <p:sp>
        <p:nvSpPr>
          <p:cNvPr id="19" name="Text 14"/>
          <p:cNvSpPr/>
          <p:nvPr/>
        </p:nvSpPr>
        <p:spPr>
          <a:xfrm>
            <a:off x="8394192" y="3017520"/>
            <a:ext cx="2962656" cy="1645920"/>
          </a:xfrm>
          <a:prstGeom prst="rect">
            <a:avLst/>
          </a:prstGeom>
          <a:noFill/>
          <a:ln/>
        </p:spPr>
        <p:txBody>
          <a:bodyPr wrap="square" lIns="0" tIns="0" rIns="0" bIns="0" rtlCol="0" anchor="t"/>
          <a:lstStyle/>
          <a:p>
            <a:pPr marL="0" indent="0">
              <a:lnSpc>
                <a:spcPct val="105000"/>
              </a:lnSpc>
              <a:buNone/>
            </a:pPr>
            <a:r>
              <a:rPr lang="en-US" sz="1200" dirty="0">
                <a:solidFill>
                  <a:srgbClr val="222A35"/>
                </a:solidFill>
                <a:latin typeface="Yu Gothic" pitchFamily="34" charset="0"/>
                <a:ea typeface="Yu Gothic" pitchFamily="34" charset="-122"/>
                <a:cs typeface="Yu Gothic" pitchFamily="34" charset="-120"/>
              </a:rPr>
              <a:t>コーポレートガバナンス・コードが求めるサプライチェーン管理の証跡となり、株主・市場へ説明できます。</a:t>
            </a:r>
            <a:endParaRPr lang="en-US" sz="1200" dirty="0"/>
          </a:p>
        </p:txBody>
      </p:sp>
      <p:sp>
        <p:nvSpPr>
          <p:cNvPr id="20" name="Text 15"/>
          <p:cNvSpPr/>
          <p:nvPr/>
        </p:nvSpPr>
        <p:spPr>
          <a:xfrm>
            <a:off x="548640" y="6419088"/>
            <a:ext cx="8229600" cy="274320"/>
          </a:xfrm>
          <a:prstGeom prst="rect">
            <a:avLst/>
          </a:prstGeom>
          <a:noFill/>
          <a:ln/>
        </p:spPr>
        <p:txBody>
          <a:bodyPr wrap="square" lIns="0" tIns="0" rIns="0" bIns="0" rtlCol="0" anchor="ctr"/>
          <a:lstStyle/>
          <a:p>
            <a:pPr marL="0" indent="0">
              <a:buNone/>
            </a:pPr>
            <a:r>
              <a:rPr lang="en-US" sz="850" dirty="0">
                <a:solidFill>
                  <a:srgbClr val="5A6675"/>
                </a:solidFill>
                <a:latin typeface="Yu Gothic" pitchFamily="34" charset="0"/>
                <a:ea typeface="Yu Gothic" pitchFamily="34" charset="-122"/>
                <a:cs typeface="Yu Gothic" pitchFamily="34" charset="-120"/>
              </a:rPr>
              <a:t>SCS評価制度 対応方針（社内稟議用・テンプレート）</a:t>
            </a:r>
            <a:endParaRPr lang="en-US" sz="850" dirty="0"/>
          </a:p>
        </p:txBody>
      </p:sp>
      <p:sp>
        <p:nvSpPr>
          <p:cNvPr id="21" name="Text 16"/>
          <p:cNvSpPr/>
          <p:nvPr/>
        </p:nvSpPr>
        <p:spPr>
          <a:xfrm>
            <a:off x="11247120" y="6419088"/>
            <a:ext cx="365760" cy="274320"/>
          </a:xfrm>
          <a:prstGeom prst="rect">
            <a:avLst/>
          </a:prstGeom>
          <a:noFill/>
          <a:ln/>
        </p:spPr>
        <p:txBody>
          <a:bodyPr wrap="square" lIns="0" tIns="0" rIns="0" bIns="0" rtlCol="0" anchor="ctr"/>
          <a:lstStyle/>
          <a:p>
            <a:pPr marL="0" indent="0" algn="r">
              <a:buNone/>
            </a:pPr>
            <a:r>
              <a:rPr lang="en-US" sz="850" dirty="0">
                <a:solidFill>
                  <a:srgbClr val="5A6675"/>
                </a:solidFill>
                <a:latin typeface="Yu Gothic" pitchFamily="34" charset="0"/>
                <a:ea typeface="Yu Gothic" pitchFamily="34" charset="-122"/>
                <a:cs typeface="Yu Gothic" pitchFamily="34" charset="-120"/>
              </a:rPr>
              <a:t>6</a:t>
            </a:r>
            <a:endParaRPr lang="en-US" sz="85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548640" y="475488"/>
            <a:ext cx="118872" cy="420624"/>
          </a:xfrm>
          <a:prstGeom prst="rect">
            <a:avLst/>
          </a:prstGeom>
          <a:solidFill>
            <a:srgbClr val="2E5496"/>
          </a:solidFill>
          <a:ln/>
        </p:spPr>
        <p:txBody>
          <a:bodyPr/>
          <a:lstStyle/>
          <a:p>
            <a:endParaRPr lang="ja-JP" altLang="en-US"/>
          </a:p>
        </p:txBody>
      </p:sp>
      <p:sp>
        <p:nvSpPr>
          <p:cNvPr id="3" name="Text 1"/>
          <p:cNvSpPr/>
          <p:nvPr/>
        </p:nvSpPr>
        <p:spPr>
          <a:xfrm>
            <a:off x="786384" y="457200"/>
            <a:ext cx="10058400" cy="274320"/>
          </a:xfrm>
          <a:prstGeom prst="rect">
            <a:avLst/>
          </a:prstGeom>
          <a:noFill/>
          <a:ln/>
        </p:spPr>
        <p:txBody>
          <a:bodyPr wrap="square" lIns="0" tIns="0" rIns="0" bIns="0" rtlCol="0" anchor="ctr"/>
          <a:lstStyle/>
          <a:p>
            <a:pPr marL="0" indent="0">
              <a:buNone/>
            </a:pPr>
            <a:r>
              <a:rPr lang="en-US" sz="1250" b="1" kern="0" spc="200" dirty="0">
                <a:solidFill>
                  <a:srgbClr val="2E5496"/>
                </a:solidFill>
                <a:latin typeface="Yu Gothic" pitchFamily="34" charset="0"/>
                <a:ea typeface="Yu Gothic" pitchFamily="34" charset="-122"/>
                <a:cs typeface="Yu Gothic" pitchFamily="34" charset="-120"/>
              </a:rPr>
              <a:t>投資対効果</a:t>
            </a:r>
            <a:endParaRPr lang="en-US" sz="1250" dirty="0"/>
          </a:p>
        </p:txBody>
      </p:sp>
      <p:sp>
        <p:nvSpPr>
          <p:cNvPr id="4" name="Text 2"/>
          <p:cNvSpPr/>
          <p:nvPr/>
        </p:nvSpPr>
        <p:spPr>
          <a:xfrm>
            <a:off x="786384" y="713232"/>
            <a:ext cx="11155680" cy="548640"/>
          </a:xfrm>
          <a:prstGeom prst="rect">
            <a:avLst/>
          </a:prstGeom>
          <a:noFill/>
          <a:ln/>
        </p:spPr>
        <p:txBody>
          <a:bodyPr wrap="square" lIns="0" tIns="0" rIns="0" bIns="0" rtlCol="0" anchor="ctr"/>
          <a:lstStyle/>
          <a:p>
            <a:pPr marL="0" indent="0">
              <a:buNone/>
            </a:pPr>
            <a:r>
              <a:rPr lang="en-US" sz="2500" b="1" dirty="0">
                <a:solidFill>
                  <a:srgbClr val="1F3864"/>
                </a:solidFill>
                <a:latin typeface="Yu Gothic" pitchFamily="34" charset="0"/>
                <a:ea typeface="Yu Gothic" pitchFamily="34" charset="-122"/>
                <a:cs typeface="Yu Gothic" pitchFamily="34" charset="-120"/>
              </a:rPr>
              <a:t>ROI（投資対効果）の考え方　※数値は自社で試算</a:t>
            </a:r>
            <a:endParaRPr lang="en-US" sz="2500" dirty="0"/>
          </a:p>
        </p:txBody>
      </p:sp>
      <p:sp>
        <p:nvSpPr>
          <p:cNvPr id="5" name="Shape 3"/>
          <p:cNvSpPr/>
          <p:nvPr/>
        </p:nvSpPr>
        <p:spPr>
          <a:xfrm>
            <a:off x="548640" y="1554480"/>
            <a:ext cx="5120640" cy="3063240"/>
          </a:xfrm>
          <a:prstGeom prst="roundRect">
            <a:avLst>
              <a:gd name="adj" fmla="val 2090"/>
            </a:avLst>
          </a:prstGeom>
          <a:solidFill>
            <a:srgbClr val="FBF3EE"/>
          </a:solidFill>
          <a:ln w="12700">
            <a:solidFill>
              <a:srgbClr val="D9E1F2"/>
            </a:solidFill>
            <a:prstDash val="solid"/>
          </a:ln>
          <a:effectLst>
            <a:outerShdw blurRad="101600" dist="38100" dir="8100000" algn="bl" rotWithShape="0">
              <a:srgbClr val="1F3864">
                <a:alpha val="12000"/>
              </a:srgbClr>
            </a:outerShdw>
          </a:effectLst>
        </p:spPr>
        <p:txBody>
          <a:bodyPr/>
          <a:lstStyle/>
          <a:p>
            <a:endParaRPr lang="ja-JP" altLang="en-US"/>
          </a:p>
        </p:txBody>
      </p:sp>
      <p:sp>
        <p:nvSpPr>
          <p:cNvPr id="6" name="Shape 4"/>
          <p:cNvSpPr/>
          <p:nvPr/>
        </p:nvSpPr>
        <p:spPr>
          <a:xfrm>
            <a:off x="822960" y="1828800"/>
            <a:ext cx="603504" cy="603504"/>
          </a:xfrm>
          <a:prstGeom prst="ellipse">
            <a:avLst/>
          </a:prstGeom>
          <a:solidFill>
            <a:srgbClr val="C77D11"/>
          </a:solidFill>
          <a:ln/>
        </p:spPr>
        <p:txBody>
          <a:bodyPr/>
          <a:lstStyle/>
          <a:p>
            <a:endParaRPr lang="ja-JP" altLang="en-US"/>
          </a:p>
        </p:txBody>
      </p:sp>
      <p:pic>
        <p:nvPicPr>
          <p:cNvPr id="7" name="Image 0" descr="preencoded.png"/>
          <p:cNvPicPr>
            <a:picLocks noChangeAspect="1"/>
          </p:cNvPicPr>
          <p:nvPr/>
        </p:nvPicPr>
        <p:blipFill>
          <a:blip r:embed="rId3"/>
          <a:stretch>
            <a:fillRect/>
          </a:stretch>
        </p:blipFill>
        <p:spPr>
          <a:xfrm>
            <a:off x="979871" y="1985711"/>
            <a:ext cx="289682" cy="289682"/>
          </a:xfrm>
          <a:prstGeom prst="rect">
            <a:avLst/>
          </a:prstGeom>
        </p:spPr>
      </p:pic>
      <p:sp>
        <p:nvSpPr>
          <p:cNvPr id="8" name="Text 5"/>
          <p:cNvSpPr/>
          <p:nvPr/>
        </p:nvSpPr>
        <p:spPr>
          <a:xfrm>
            <a:off x="1508760" y="1901952"/>
            <a:ext cx="3840480" cy="365760"/>
          </a:xfrm>
          <a:prstGeom prst="rect">
            <a:avLst/>
          </a:prstGeom>
          <a:noFill/>
          <a:ln/>
        </p:spPr>
        <p:txBody>
          <a:bodyPr wrap="square" lIns="0" tIns="0" rIns="0" bIns="0" rtlCol="0" anchor="ctr"/>
          <a:lstStyle/>
          <a:p>
            <a:pPr marL="0" indent="0">
              <a:buNone/>
            </a:pPr>
            <a:r>
              <a:rPr lang="en-US" sz="1550" b="1" dirty="0">
                <a:solidFill>
                  <a:srgbClr val="C77D11"/>
                </a:solidFill>
                <a:latin typeface="Yu Gothic" pitchFamily="34" charset="0"/>
                <a:ea typeface="Yu Gothic" pitchFamily="34" charset="-122"/>
                <a:cs typeface="Yu Gothic" pitchFamily="34" charset="-120"/>
              </a:rPr>
              <a:t>コスト（インプット）</a:t>
            </a:r>
            <a:endParaRPr lang="en-US" sz="1550" dirty="0"/>
          </a:p>
        </p:txBody>
      </p:sp>
      <p:sp>
        <p:nvSpPr>
          <p:cNvPr id="9" name="Text 6"/>
          <p:cNvSpPr/>
          <p:nvPr/>
        </p:nvSpPr>
        <p:spPr>
          <a:xfrm>
            <a:off x="822960" y="2514600"/>
            <a:ext cx="4572000" cy="1920240"/>
          </a:xfrm>
          <a:prstGeom prst="rect">
            <a:avLst/>
          </a:prstGeom>
          <a:noFill/>
          <a:ln/>
        </p:spPr>
        <p:txBody>
          <a:bodyPr wrap="square" lIns="0" tIns="0" rIns="0" bIns="0" rtlCol="0" anchor="t"/>
          <a:lstStyle/>
          <a:p>
            <a:pPr marL="342900" indent="-342900">
              <a:spcAft>
                <a:spcPts val="1000"/>
              </a:spcAft>
              <a:buSzPct val="100000"/>
              <a:buChar char="•"/>
            </a:pPr>
            <a:r>
              <a:rPr lang="en-US" sz="1300" dirty="0">
                <a:solidFill>
                  <a:srgbClr val="222A35"/>
                </a:solidFill>
                <a:latin typeface="Yu Gothic" pitchFamily="34" charset="0"/>
                <a:ea typeface="Yu Gothic" pitchFamily="34" charset="-122"/>
                <a:cs typeface="Yu Gothic" pitchFamily="34" charset="-120"/>
              </a:rPr>
              <a:t>対象委託先数：【　　】社</a:t>
            </a:r>
            <a:endParaRPr lang="en-US" sz="1300" dirty="0"/>
          </a:p>
          <a:p>
            <a:pPr marL="342900" indent="-342900">
              <a:spcAft>
                <a:spcPts val="1000"/>
              </a:spcAft>
              <a:buSzPct val="100000"/>
              <a:buChar char="•"/>
            </a:pPr>
            <a:r>
              <a:rPr lang="en-US" sz="1300" dirty="0">
                <a:solidFill>
                  <a:srgbClr val="222A35"/>
                </a:solidFill>
                <a:latin typeface="Yu Gothic" pitchFamily="34" charset="0"/>
                <a:ea typeface="Yu Gothic" pitchFamily="34" charset="-122"/>
                <a:cs typeface="Yu Gothic" pitchFamily="34" charset="-120"/>
              </a:rPr>
              <a:t>現行の年間確認工数：【　　】人日</a:t>
            </a:r>
            <a:endParaRPr lang="en-US" sz="1300" dirty="0"/>
          </a:p>
          <a:p>
            <a:pPr marL="342900" indent="-342900">
              <a:spcAft>
                <a:spcPts val="1000"/>
              </a:spcAft>
              <a:buSzPct val="100000"/>
              <a:buChar char="•"/>
            </a:pPr>
            <a:r>
              <a:rPr lang="en-US" sz="1300" dirty="0">
                <a:solidFill>
                  <a:srgbClr val="222A35"/>
                </a:solidFill>
                <a:latin typeface="Yu Gothic" pitchFamily="34" charset="0"/>
                <a:ea typeface="Yu Gothic" pitchFamily="34" charset="-122"/>
                <a:cs typeface="Yu Gothic" pitchFamily="34" charset="-120"/>
              </a:rPr>
              <a:t>想定投資レンジ：【　　】（体制・ツール等）</a:t>
            </a:r>
            <a:endParaRPr lang="en-US" sz="1300" dirty="0"/>
          </a:p>
        </p:txBody>
      </p:sp>
      <p:sp>
        <p:nvSpPr>
          <p:cNvPr id="10" name="Text 7"/>
          <p:cNvSpPr/>
          <p:nvPr/>
        </p:nvSpPr>
        <p:spPr>
          <a:xfrm>
            <a:off x="5806440" y="1554480"/>
            <a:ext cx="457200" cy="3063240"/>
          </a:xfrm>
          <a:prstGeom prst="rect">
            <a:avLst/>
          </a:prstGeom>
          <a:noFill/>
          <a:ln/>
        </p:spPr>
        <p:txBody>
          <a:bodyPr wrap="square" lIns="0" tIns="0" rIns="0" bIns="0" rtlCol="0" anchor="ctr"/>
          <a:lstStyle/>
          <a:p>
            <a:pPr marL="0" indent="0" algn="ctr">
              <a:buNone/>
            </a:pPr>
            <a:r>
              <a:rPr lang="en-US" sz="2200" dirty="0">
                <a:solidFill>
                  <a:srgbClr val="44618C"/>
                </a:solidFill>
              </a:rPr>
              <a:t>▶</a:t>
            </a:r>
            <a:endParaRPr lang="en-US" sz="2200" dirty="0"/>
          </a:p>
        </p:txBody>
      </p:sp>
      <p:sp>
        <p:nvSpPr>
          <p:cNvPr id="11" name="Shape 8"/>
          <p:cNvSpPr/>
          <p:nvPr/>
        </p:nvSpPr>
        <p:spPr>
          <a:xfrm>
            <a:off x="6309360" y="1554480"/>
            <a:ext cx="5120640" cy="3063240"/>
          </a:xfrm>
          <a:prstGeom prst="roundRect">
            <a:avLst>
              <a:gd name="adj" fmla="val 2090"/>
            </a:avLst>
          </a:prstGeom>
          <a:solidFill>
            <a:srgbClr val="EDF5F1"/>
          </a:solidFill>
          <a:ln w="12700">
            <a:solidFill>
              <a:srgbClr val="D9E1F2"/>
            </a:solidFill>
            <a:prstDash val="solid"/>
          </a:ln>
          <a:effectLst>
            <a:outerShdw blurRad="101600" dist="38100" dir="8100000" algn="bl" rotWithShape="0">
              <a:srgbClr val="1F3864">
                <a:alpha val="12000"/>
              </a:srgbClr>
            </a:outerShdw>
          </a:effectLst>
        </p:spPr>
        <p:txBody>
          <a:bodyPr/>
          <a:lstStyle/>
          <a:p>
            <a:endParaRPr lang="ja-JP" altLang="en-US"/>
          </a:p>
        </p:txBody>
      </p:sp>
      <p:sp>
        <p:nvSpPr>
          <p:cNvPr id="12" name="Shape 9"/>
          <p:cNvSpPr/>
          <p:nvPr/>
        </p:nvSpPr>
        <p:spPr>
          <a:xfrm>
            <a:off x="6583680" y="1828800"/>
            <a:ext cx="603504" cy="603504"/>
          </a:xfrm>
          <a:prstGeom prst="ellipse">
            <a:avLst/>
          </a:prstGeom>
          <a:solidFill>
            <a:srgbClr val="1E7A5E"/>
          </a:solidFill>
          <a:ln/>
        </p:spPr>
        <p:txBody>
          <a:bodyPr/>
          <a:lstStyle/>
          <a:p>
            <a:endParaRPr lang="ja-JP" altLang="en-US"/>
          </a:p>
        </p:txBody>
      </p:sp>
      <p:pic>
        <p:nvPicPr>
          <p:cNvPr id="13" name="Image 1" descr="preencoded.png"/>
          <p:cNvPicPr>
            <a:picLocks noChangeAspect="1"/>
          </p:cNvPicPr>
          <p:nvPr/>
        </p:nvPicPr>
        <p:blipFill>
          <a:blip r:embed="rId4"/>
          <a:stretch>
            <a:fillRect/>
          </a:stretch>
        </p:blipFill>
        <p:spPr>
          <a:xfrm>
            <a:off x="6740591" y="1985711"/>
            <a:ext cx="289682" cy="289682"/>
          </a:xfrm>
          <a:prstGeom prst="rect">
            <a:avLst/>
          </a:prstGeom>
        </p:spPr>
      </p:pic>
      <p:sp>
        <p:nvSpPr>
          <p:cNvPr id="14" name="Text 10"/>
          <p:cNvSpPr/>
          <p:nvPr/>
        </p:nvSpPr>
        <p:spPr>
          <a:xfrm>
            <a:off x="7269480" y="1901952"/>
            <a:ext cx="3840480" cy="365760"/>
          </a:xfrm>
          <a:prstGeom prst="rect">
            <a:avLst/>
          </a:prstGeom>
          <a:noFill/>
          <a:ln/>
        </p:spPr>
        <p:txBody>
          <a:bodyPr wrap="square" lIns="0" tIns="0" rIns="0" bIns="0" rtlCol="0" anchor="ctr"/>
          <a:lstStyle/>
          <a:p>
            <a:pPr marL="0" indent="0">
              <a:buNone/>
            </a:pPr>
            <a:r>
              <a:rPr lang="en-US" sz="1550" b="1" dirty="0">
                <a:solidFill>
                  <a:srgbClr val="1E7A5E"/>
                </a:solidFill>
                <a:latin typeface="Yu Gothic" pitchFamily="34" charset="0"/>
                <a:ea typeface="Yu Gothic" pitchFamily="34" charset="-122"/>
                <a:cs typeface="Yu Gothic" pitchFamily="34" charset="-120"/>
              </a:rPr>
              <a:t>効果（リターン）</a:t>
            </a:r>
            <a:endParaRPr lang="en-US" sz="1550" dirty="0"/>
          </a:p>
        </p:txBody>
      </p:sp>
      <p:sp>
        <p:nvSpPr>
          <p:cNvPr id="15" name="Text 11"/>
          <p:cNvSpPr/>
          <p:nvPr/>
        </p:nvSpPr>
        <p:spPr>
          <a:xfrm>
            <a:off x="6583680" y="2514600"/>
            <a:ext cx="4572000" cy="1920240"/>
          </a:xfrm>
          <a:prstGeom prst="rect">
            <a:avLst/>
          </a:prstGeom>
          <a:noFill/>
          <a:ln/>
        </p:spPr>
        <p:txBody>
          <a:bodyPr wrap="square" lIns="0" tIns="0" rIns="0" bIns="0" rtlCol="0" anchor="t"/>
          <a:lstStyle/>
          <a:p>
            <a:pPr marL="342900" indent="-342900">
              <a:spcAft>
                <a:spcPts val="1000"/>
              </a:spcAft>
              <a:buSzPct val="100000"/>
              <a:buChar char="•"/>
            </a:pPr>
            <a:r>
              <a:rPr lang="en-US" sz="1300" dirty="0">
                <a:solidFill>
                  <a:srgbClr val="222A35"/>
                </a:solidFill>
                <a:latin typeface="Yu Gothic" pitchFamily="34" charset="0"/>
                <a:ea typeface="Yu Gothic" pitchFamily="34" charset="-122"/>
                <a:cs typeface="Yu Gothic" pitchFamily="34" charset="-120"/>
              </a:rPr>
              <a:t>確認工数の削減見込み：【　　】％</a:t>
            </a:r>
            <a:endParaRPr lang="en-US" sz="1300" dirty="0"/>
          </a:p>
          <a:p>
            <a:pPr marL="342900" indent="-342900">
              <a:spcAft>
                <a:spcPts val="1000"/>
              </a:spcAft>
              <a:buSzPct val="100000"/>
              <a:buChar char="•"/>
            </a:pPr>
            <a:r>
              <a:rPr lang="en-US" sz="1300" dirty="0">
                <a:solidFill>
                  <a:srgbClr val="222A35"/>
                </a:solidFill>
                <a:latin typeface="Yu Gothic" pitchFamily="34" charset="0"/>
                <a:ea typeface="Yu Gothic" pitchFamily="34" charset="-122"/>
                <a:cs typeface="Yu Gothic" pitchFamily="34" charset="-120"/>
              </a:rPr>
              <a:t>インシデント時の想定損失回避：【　　】</a:t>
            </a:r>
            <a:endParaRPr lang="en-US" sz="1300" dirty="0"/>
          </a:p>
          <a:p>
            <a:pPr marL="342900" indent="-342900">
              <a:spcAft>
                <a:spcPts val="1000"/>
              </a:spcAft>
              <a:buSzPct val="100000"/>
              <a:buChar char="•"/>
            </a:pPr>
            <a:r>
              <a:rPr lang="en-US" sz="1300" dirty="0">
                <a:solidFill>
                  <a:srgbClr val="222A35"/>
                </a:solidFill>
                <a:latin typeface="Yu Gothic" pitchFamily="34" charset="0"/>
                <a:ea typeface="Yu Gothic" pitchFamily="34" charset="-122"/>
                <a:cs typeface="Yu Gothic" pitchFamily="34" charset="-120"/>
              </a:rPr>
              <a:t>定性効果：ガバナンス強化・取引継続の安定</a:t>
            </a:r>
            <a:endParaRPr lang="en-US" sz="1300" dirty="0"/>
          </a:p>
        </p:txBody>
      </p:sp>
      <p:sp>
        <p:nvSpPr>
          <p:cNvPr id="16" name="Text 12"/>
          <p:cNvSpPr/>
          <p:nvPr/>
        </p:nvSpPr>
        <p:spPr>
          <a:xfrm>
            <a:off x="548640" y="4892040"/>
            <a:ext cx="11064240" cy="548640"/>
          </a:xfrm>
          <a:prstGeom prst="rect">
            <a:avLst/>
          </a:prstGeom>
          <a:noFill/>
          <a:ln/>
        </p:spPr>
        <p:txBody>
          <a:bodyPr wrap="square" lIns="0" tIns="0" rIns="0" bIns="0" rtlCol="0" anchor="ctr"/>
          <a:lstStyle/>
          <a:p>
            <a:pPr marL="0" indent="0">
              <a:buNone/>
            </a:pPr>
            <a:r>
              <a:rPr lang="en-US" sz="1150" dirty="0">
                <a:solidFill>
                  <a:srgbClr val="5A6675"/>
                </a:solidFill>
                <a:latin typeface="Yu Gothic" pitchFamily="34" charset="0"/>
                <a:ea typeface="Yu Gothic" pitchFamily="34" charset="-122"/>
                <a:cs typeface="Yu Gothic" pitchFamily="34" charset="-120"/>
              </a:rPr>
              <a:t>※ 本スライドはプレースホルダです。自社の委託先数・現行工数をもとに定量化し、投資判断の材料としてご活用ください。</a:t>
            </a:r>
            <a:endParaRPr lang="en-US" sz="1150" dirty="0"/>
          </a:p>
        </p:txBody>
      </p:sp>
      <p:sp>
        <p:nvSpPr>
          <p:cNvPr id="17" name="Text 13"/>
          <p:cNvSpPr/>
          <p:nvPr/>
        </p:nvSpPr>
        <p:spPr>
          <a:xfrm>
            <a:off x="548640" y="6419088"/>
            <a:ext cx="8229600" cy="274320"/>
          </a:xfrm>
          <a:prstGeom prst="rect">
            <a:avLst/>
          </a:prstGeom>
          <a:noFill/>
          <a:ln/>
        </p:spPr>
        <p:txBody>
          <a:bodyPr wrap="square" lIns="0" tIns="0" rIns="0" bIns="0" rtlCol="0" anchor="ctr"/>
          <a:lstStyle/>
          <a:p>
            <a:pPr marL="0" indent="0">
              <a:buNone/>
            </a:pPr>
            <a:r>
              <a:rPr lang="en-US" sz="850" dirty="0">
                <a:solidFill>
                  <a:srgbClr val="5A6675"/>
                </a:solidFill>
                <a:latin typeface="Yu Gothic" pitchFamily="34" charset="0"/>
                <a:ea typeface="Yu Gothic" pitchFamily="34" charset="-122"/>
                <a:cs typeface="Yu Gothic" pitchFamily="34" charset="-120"/>
              </a:rPr>
              <a:t>SCS評価制度 対応方針（社内稟議用・テンプレート）</a:t>
            </a:r>
            <a:endParaRPr lang="en-US" sz="850" dirty="0"/>
          </a:p>
        </p:txBody>
      </p:sp>
      <p:sp>
        <p:nvSpPr>
          <p:cNvPr id="18" name="Text 14"/>
          <p:cNvSpPr/>
          <p:nvPr/>
        </p:nvSpPr>
        <p:spPr>
          <a:xfrm>
            <a:off x="11247120" y="6419088"/>
            <a:ext cx="365760" cy="274320"/>
          </a:xfrm>
          <a:prstGeom prst="rect">
            <a:avLst/>
          </a:prstGeom>
          <a:noFill/>
          <a:ln/>
        </p:spPr>
        <p:txBody>
          <a:bodyPr wrap="square" lIns="0" tIns="0" rIns="0" bIns="0" rtlCol="0" anchor="ctr"/>
          <a:lstStyle/>
          <a:p>
            <a:pPr marL="0" indent="0" algn="r">
              <a:buNone/>
            </a:pPr>
            <a:r>
              <a:rPr lang="en-US" sz="850" dirty="0">
                <a:solidFill>
                  <a:srgbClr val="5A6675"/>
                </a:solidFill>
                <a:latin typeface="Yu Gothic" pitchFamily="34" charset="0"/>
                <a:ea typeface="Yu Gothic" pitchFamily="34" charset="-122"/>
                <a:cs typeface="Yu Gothic" pitchFamily="34" charset="-120"/>
              </a:rPr>
              <a:t>7</a:t>
            </a:r>
            <a:endParaRPr lang="en-US" sz="8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548640" y="475488"/>
            <a:ext cx="118872" cy="420624"/>
          </a:xfrm>
          <a:prstGeom prst="rect">
            <a:avLst/>
          </a:prstGeom>
          <a:solidFill>
            <a:srgbClr val="2E5496"/>
          </a:solidFill>
          <a:ln/>
        </p:spPr>
        <p:txBody>
          <a:bodyPr/>
          <a:lstStyle/>
          <a:p>
            <a:endParaRPr lang="ja-JP" altLang="en-US"/>
          </a:p>
        </p:txBody>
      </p:sp>
      <p:sp>
        <p:nvSpPr>
          <p:cNvPr id="3" name="Text 1"/>
          <p:cNvSpPr/>
          <p:nvPr/>
        </p:nvSpPr>
        <p:spPr>
          <a:xfrm>
            <a:off x="786384" y="457200"/>
            <a:ext cx="10058400" cy="274320"/>
          </a:xfrm>
          <a:prstGeom prst="rect">
            <a:avLst/>
          </a:prstGeom>
          <a:noFill/>
          <a:ln/>
        </p:spPr>
        <p:txBody>
          <a:bodyPr wrap="square" lIns="0" tIns="0" rIns="0" bIns="0" rtlCol="0" anchor="ctr"/>
          <a:lstStyle/>
          <a:p>
            <a:pPr marL="0" indent="0">
              <a:buNone/>
            </a:pPr>
            <a:r>
              <a:rPr lang="en-US" sz="1250" b="1" kern="0" spc="200" dirty="0">
                <a:solidFill>
                  <a:srgbClr val="2E5496"/>
                </a:solidFill>
                <a:latin typeface="Yu Gothic" pitchFamily="34" charset="0"/>
                <a:ea typeface="Yu Gothic" pitchFamily="34" charset="-122"/>
                <a:cs typeface="Yu Gothic" pitchFamily="34" charset="-120"/>
              </a:rPr>
              <a:t>今後の進め方</a:t>
            </a:r>
            <a:endParaRPr lang="en-US" sz="1250" dirty="0"/>
          </a:p>
        </p:txBody>
      </p:sp>
      <p:sp>
        <p:nvSpPr>
          <p:cNvPr id="4" name="Text 2"/>
          <p:cNvSpPr/>
          <p:nvPr/>
        </p:nvSpPr>
        <p:spPr>
          <a:xfrm>
            <a:off x="786384" y="713232"/>
            <a:ext cx="11155680" cy="548640"/>
          </a:xfrm>
          <a:prstGeom prst="rect">
            <a:avLst/>
          </a:prstGeom>
          <a:noFill/>
          <a:ln/>
        </p:spPr>
        <p:txBody>
          <a:bodyPr wrap="square" lIns="0" tIns="0" rIns="0" bIns="0" rtlCol="0" anchor="ctr"/>
          <a:lstStyle/>
          <a:p>
            <a:pPr marL="0" indent="0">
              <a:buNone/>
            </a:pPr>
            <a:r>
              <a:rPr lang="en-US" sz="2500" b="1" dirty="0">
                <a:solidFill>
                  <a:srgbClr val="1F3864"/>
                </a:solidFill>
                <a:latin typeface="Yu Gothic" pitchFamily="34" charset="0"/>
                <a:ea typeface="Yu Gothic" pitchFamily="34" charset="-122"/>
                <a:cs typeface="Yu Gothic" pitchFamily="34" charset="-120"/>
              </a:rPr>
              <a:t>取引先の一元管理に向けた、3ステップ</a:t>
            </a:r>
            <a:endParaRPr lang="en-US" sz="2500" dirty="0"/>
          </a:p>
        </p:txBody>
      </p:sp>
      <p:sp>
        <p:nvSpPr>
          <p:cNvPr id="5" name="Shape 3"/>
          <p:cNvSpPr/>
          <p:nvPr/>
        </p:nvSpPr>
        <p:spPr>
          <a:xfrm>
            <a:off x="548640" y="1600200"/>
            <a:ext cx="3474720" cy="2880360"/>
          </a:xfrm>
          <a:prstGeom prst="roundRect">
            <a:avLst>
              <a:gd name="adj" fmla="val 2222"/>
            </a:avLst>
          </a:prstGeom>
          <a:solidFill>
            <a:srgbClr val="F4F7FB"/>
          </a:solidFill>
          <a:ln w="12700">
            <a:solidFill>
              <a:srgbClr val="D9E1F2"/>
            </a:solidFill>
            <a:prstDash val="solid"/>
          </a:ln>
          <a:effectLst>
            <a:outerShdw blurRad="101600" dist="38100" dir="8100000" algn="bl" rotWithShape="0">
              <a:srgbClr val="1F3864">
                <a:alpha val="12000"/>
              </a:srgbClr>
            </a:outerShdw>
          </a:effectLst>
        </p:spPr>
        <p:txBody>
          <a:bodyPr/>
          <a:lstStyle/>
          <a:p>
            <a:endParaRPr lang="ja-JP" altLang="en-US"/>
          </a:p>
        </p:txBody>
      </p:sp>
      <p:sp>
        <p:nvSpPr>
          <p:cNvPr id="6" name="Shape 4"/>
          <p:cNvSpPr/>
          <p:nvPr/>
        </p:nvSpPr>
        <p:spPr>
          <a:xfrm>
            <a:off x="1874520" y="1920240"/>
            <a:ext cx="822960" cy="822960"/>
          </a:xfrm>
          <a:prstGeom prst="ellipse">
            <a:avLst/>
          </a:prstGeom>
          <a:solidFill>
            <a:srgbClr val="1F3864"/>
          </a:solidFill>
          <a:ln/>
        </p:spPr>
        <p:txBody>
          <a:bodyPr/>
          <a:lstStyle/>
          <a:p>
            <a:endParaRPr lang="ja-JP" altLang="en-US"/>
          </a:p>
        </p:txBody>
      </p:sp>
      <p:sp>
        <p:nvSpPr>
          <p:cNvPr id="7" name="Text 5"/>
          <p:cNvSpPr/>
          <p:nvPr/>
        </p:nvSpPr>
        <p:spPr>
          <a:xfrm>
            <a:off x="1874520" y="1920240"/>
            <a:ext cx="822960" cy="822960"/>
          </a:xfrm>
          <a:prstGeom prst="rect">
            <a:avLst/>
          </a:prstGeom>
          <a:noFill/>
          <a:ln/>
        </p:spPr>
        <p:txBody>
          <a:bodyPr wrap="square" lIns="0" tIns="0" rIns="0" bIns="0" rtlCol="0" anchor="ctr"/>
          <a:lstStyle/>
          <a:p>
            <a:pPr marL="0" indent="0" algn="ctr">
              <a:buNone/>
            </a:pPr>
            <a:r>
              <a:rPr lang="en-US" sz="3000" b="1" dirty="0">
                <a:solidFill>
                  <a:srgbClr val="FFFFFF"/>
                </a:solidFill>
                <a:latin typeface="Yu Gothic" pitchFamily="34" charset="0"/>
                <a:ea typeface="Yu Gothic" pitchFamily="34" charset="-122"/>
                <a:cs typeface="Yu Gothic" pitchFamily="34" charset="-120"/>
              </a:rPr>
              <a:t>1</a:t>
            </a:r>
            <a:endParaRPr lang="en-US" sz="3000" dirty="0"/>
          </a:p>
        </p:txBody>
      </p:sp>
      <p:sp>
        <p:nvSpPr>
          <p:cNvPr id="8" name="Text 6"/>
          <p:cNvSpPr/>
          <p:nvPr/>
        </p:nvSpPr>
        <p:spPr>
          <a:xfrm>
            <a:off x="731520" y="2880360"/>
            <a:ext cx="3108960" cy="274320"/>
          </a:xfrm>
          <a:prstGeom prst="rect">
            <a:avLst/>
          </a:prstGeom>
          <a:noFill/>
          <a:ln/>
        </p:spPr>
        <p:txBody>
          <a:bodyPr wrap="square" lIns="0" tIns="0" rIns="0" bIns="0" rtlCol="0" anchor="ctr"/>
          <a:lstStyle/>
          <a:p>
            <a:pPr marL="0" indent="0" algn="ctr">
              <a:buNone/>
            </a:pPr>
            <a:r>
              <a:rPr lang="en-US" sz="1100" b="1" kern="0" spc="100" dirty="0">
                <a:solidFill>
                  <a:srgbClr val="2E5496"/>
                </a:solidFill>
                <a:latin typeface="Yu Gothic" pitchFamily="34" charset="0"/>
                <a:ea typeface="Yu Gothic" pitchFamily="34" charset="-122"/>
                <a:cs typeface="Yu Gothic" pitchFamily="34" charset="-120"/>
              </a:rPr>
              <a:t>STEP 1</a:t>
            </a:r>
            <a:endParaRPr lang="en-US" sz="1100" dirty="0"/>
          </a:p>
        </p:txBody>
      </p:sp>
      <p:sp>
        <p:nvSpPr>
          <p:cNvPr id="9" name="Text 7"/>
          <p:cNvSpPr/>
          <p:nvPr/>
        </p:nvSpPr>
        <p:spPr>
          <a:xfrm>
            <a:off x="731520" y="3172968"/>
            <a:ext cx="3108960" cy="411480"/>
          </a:xfrm>
          <a:prstGeom prst="rect">
            <a:avLst/>
          </a:prstGeom>
          <a:noFill/>
          <a:ln/>
        </p:spPr>
        <p:txBody>
          <a:bodyPr wrap="square" lIns="0" tIns="0" rIns="0" bIns="0" rtlCol="0" anchor="ctr"/>
          <a:lstStyle/>
          <a:p>
            <a:pPr marL="0" indent="0" algn="ctr">
              <a:buNone/>
            </a:pPr>
            <a:r>
              <a:rPr lang="en-US" sz="1700" b="1" dirty="0">
                <a:solidFill>
                  <a:srgbClr val="1F3864"/>
                </a:solidFill>
                <a:latin typeface="Yu Gothic" pitchFamily="34" charset="0"/>
                <a:ea typeface="Yu Gothic" pitchFamily="34" charset="-122"/>
                <a:cs typeface="Yu Gothic" pitchFamily="34" charset="-120"/>
              </a:rPr>
              <a:t>現状把握</a:t>
            </a:r>
            <a:endParaRPr lang="en-US" sz="1700" dirty="0"/>
          </a:p>
        </p:txBody>
      </p:sp>
      <p:sp>
        <p:nvSpPr>
          <p:cNvPr id="10" name="Text 8"/>
          <p:cNvSpPr/>
          <p:nvPr/>
        </p:nvSpPr>
        <p:spPr>
          <a:xfrm>
            <a:off x="804672" y="3657600"/>
            <a:ext cx="2962656" cy="731520"/>
          </a:xfrm>
          <a:prstGeom prst="rect">
            <a:avLst/>
          </a:prstGeom>
          <a:noFill/>
          <a:ln/>
        </p:spPr>
        <p:txBody>
          <a:bodyPr wrap="square" lIns="0" tIns="0" rIns="0" bIns="0" rtlCol="0" anchor="t"/>
          <a:lstStyle/>
          <a:p>
            <a:pPr marL="0" indent="0" algn="ctr">
              <a:buNone/>
            </a:pPr>
            <a:r>
              <a:rPr lang="en-US" sz="1200" dirty="0">
                <a:solidFill>
                  <a:srgbClr val="222A35"/>
                </a:solidFill>
                <a:latin typeface="Yu Gothic" pitchFamily="34" charset="0"/>
                <a:ea typeface="Yu Gothic" pitchFamily="34" charset="-122"/>
                <a:cs typeface="Yu Gothic" pitchFamily="34" charset="-120"/>
              </a:rPr>
              <a:t>重要委託先の洗い出しと、システム接続状況の棚卸し</a:t>
            </a:r>
            <a:endParaRPr lang="en-US" sz="1200" dirty="0"/>
          </a:p>
        </p:txBody>
      </p:sp>
      <p:sp>
        <p:nvSpPr>
          <p:cNvPr id="11" name="Text 9"/>
          <p:cNvSpPr/>
          <p:nvPr/>
        </p:nvSpPr>
        <p:spPr>
          <a:xfrm>
            <a:off x="4050792" y="1600200"/>
            <a:ext cx="265176" cy="2880360"/>
          </a:xfrm>
          <a:prstGeom prst="rect">
            <a:avLst/>
          </a:prstGeom>
          <a:noFill/>
          <a:ln/>
        </p:spPr>
        <p:txBody>
          <a:bodyPr wrap="square" lIns="0" tIns="0" rIns="0" bIns="0" rtlCol="0" anchor="ctr"/>
          <a:lstStyle/>
          <a:p>
            <a:pPr marL="0" indent="0" algn="ctr">
              <a:buNone/>
            </a:pPr>
            <a:r>
              <a:rPr lang="en-US" sz="1600" dirty="0">
                <a:solidFill>
                  <a:srgbClr val="44618C"/>
                </a:solidFill>
              </a:rPr>
              <a:t>▶</a:t>
            </a:r>
            <a:endParaRPr lang="en-US" sz="1600" dirty="0"/>
          </a:p>
        </p:txBody>
      </p:sp>
      <p:sp>
        <p:nvSpPr>
          <p:cNvPr id="12" name="Shape 10"/>
          <p:cNvSpPr/>
          <p:nvPr/>
        </p:nvSpPr>
        <p:spPr>
          <a:xfrm>
            <a:off x="4343400" y="1600200"/>
            <a:ext cx="3474720" cy="2880360"/>
          </a:xfrm>
          <a:prstGeom prst="roundRect">
            <a:avLst>
              <a:gd name="adj" fmla="val 2222"/>
            </a:avLst>
          </a:prstGeom>
          <a:solidFill>
            <a:srgbClr val="F4F7FB"/>
          </a:solidFill>
          <a:ln w="12700">
            <a:solidFill>
              <a:srgbClr val="D9E1F2"/>
            </a:solidFill>
            <a:prstDash val="solid"/>
          </a:ln>
          <a:effectLst>
            <a:outerShdw blurRad="101600" dist="38100" dir="8100000" algn="bl" rotWithShape="0">
              <a:srgbClr val="1F3864">
                <a:alpha val="12000"/>
              </a:srgbClr>
            </a:outerShdw>
          </a:effectLst>
        </p:spPr>
        <p:txBody>
          <a:bodyPr/>
          <a:lstStyle/>
          <a:p>
            <a:endParaRPr lang="ja-JP" altLang="en-US"/>
          </a:p>
        </p:txBody>
      </p:sp>
      <p:sp>
        <p:nvSpPr>
          <p:cNvPr id="13" name="Shape 11"/>
          <p:cNvSpPr/>
          <p:nvPr/>
        </p:nvSpPr>
        <p:spPr>
          <a:xfrm>
            <a:off x="5669280" y="1920240"/>
            <a:ext cx="822960" cy="822960"/>
          </a:xfrm>
          <a:prstGeom prst="ellipse">
            <a:avLst/>
          </a:prstGeom>
          <a:solidFill>
            <a:srgbClr val="1F3864"/>
          </a:solidFill>
          <a:ln/>
        </p:spPr>
        <p:txBody>
          <a:bodyPr/>
          <a:lstStyle/>
          <a:p>
            <a:endParaRPr lang="ja-JP" altLang="en-US"/>
          </a:p>
        </p:txBody>
      </p:sp>
      <p:sp>
        <p:nvSpPr>
          <p:cNvPr id="14" name="Text 12"/>
          <p:cNvSpPr/>
          <p:nvPr/>
        </p:nvSpPr>
        <p:spPr>
          <a:xfrm>
            <a:off x="5669280" y="1920240"/>
            <a:ext cx="822960" cy="822960"/>
          </a:xfrm>
          <a:prstGeom prst="rect">
            <a:avLst/>
          </a:prstGeom>
          <a:noFill/>
          <a:ln/>
        </p:spPr>
        <p:txBody>
          <a:bodyPr wrap="square" lIns="0" tIns="0" rIns="0" bIns="0" rtlCol="0" anchor="ctr"/>
          <a:lstStyle/>
          <a:p>
            <a:pPr marL="0" indent="0" algn="ctr">
              <a:buNone/>
            </a:pPr>
            <a:r>
              <a:rPr lang="en-US" sz="3000" b="1" dirty="0">
                <a:solidFill>
                  <a:srgbClr val="FFFFFF"/>
                </a:solidFill>
                <a:latin typeface="Yu Gothic" pitchFamily="34" charset="0"/>
                <a:ea typeface="Yu Gothic" pitchFamily="34" charset="-122"/>
                <a:cs typeface="Yu Gothic" pitchFamily="34" charset="-120"/>
              </a:rPr>
              <a:t>2</a:t>
            </a:r>
            <a:endParaRPr lang="en-US" sz="3000" dirty="0"/>
          </a:p>
        </p:txBody>
      </p:sp>
      <p:sp>
        <p:nvSpPr>
          <p:cNvPr id="15" name="Text 13"/>
          <p:cNvSpPr/>
          <p:nvPr/>
        </p:nvSpPr>
        <p:spPr>
          <a:xfrm>
            <a:off x="4526280" y="2880360"/>
            <a:ext cx="3108960" cy="274320"/>
          </a:xfrm>
          <a:prstGeom prst="rect">
            <a:avLst/>
          </a:prstGeom>
          <a:noFill/>
          <a:ln/>
        </p:spPr>
        <p:txBody>
          <a:bodyPr wrap="square" lIns="0" tIns="0" rIns="0" bIns="0" rtlCol="0" anchor="ctr"/>
          <a:lstStyle/>
          <a:p>
            <a:pPr marL="0" indent="0" algn="ctr">
              <a:buNone/>
            </a:pPr>
            <a:r>
              <a:rPr lang="en-US" sz="1100" b="1" kern="0" spc="100" dirty="0">
                <a:solidFill>
                  <a:srgbClr val="2E5496"/>
                </a:solidFill>
                <a:latin typeface="Yu Gothic" pitchFamily="34" charset="0"/>
                <a:ea typeface="Yu Gothic" pitchFamily="34" charset="-122"/>
                <a:cs typeface="Yu Gothic" pitchFamily="34" charset="-120"/>
              </a:rPr>
              <a:t>STEP 2</a:t>
            </a:r>
            <a:endParaRPr lang="en-US" sz="1100" dirty="0"/>
          </a:p>
        </p:txBody>
      </p:sp>
      <p:sp>
        <p:nvSpPr>
          <p:cNvPr id="16" name="Text 14"/>
          <p:cNvSpPr/>
          <p:nvPr/>
        </p:nvSpPr>
        <p:spPr>
          <a:xfrm>
            <a:off x="4526280" y="3172968"/>
            <a:ext cx="3108960" cy="411480"/>
          </a:xfrm>
          <a:prstGeom prst="rect">
            <a:avLst/>
          </a:prstGeom>
          <a:noFill/>
          <a:ln/>
        </p:spPr>
        <p:txBody>
          <a:bodyPr wrap="square" lIns="0" tIns="0" rIns="0" bIns="0" rtlCol="0" anchor="ctr"/>
          <a:lstStyle/>
          <a:p>
            <a:pPr marL="0" indent="0" algn="ctr">
              <a:buNone/>
            </a:pPr>
            <a:r>
              <a:rPr lang="en-US" sz="1700" b="1" dirty="0">
                <a:solidFill>
                  <a:srgbClr val="1F3864"/>
                </a:solidFill>
                <a:latin typeface="Yu Gothic" pitchFamily="34" charset="0"/>
                <a:ea typeface="Yu Gothic" pitchFamily="34" charset="-122"/>
                <a:cs typeface="Yu Gothic" pitchFamily="34" charset="-120"/>
              </a:rPr>
              <a:t>実態可視化</a:t>
            </a:r>
            <a:endParaRPr lang="en-US" sz="1700" dirty="0"/>
          </a:p>
        </p:txBody>
      </p:sp>
      <p:sp>
        <p:nvSpPr>
          <p:cNvPr id="17" name="Text 15"/>
          <p:cNvSpPr/>
          <p:nvPr/>
        </p:nvSpPr>
        <p:spPr>
          <a:xfrm>
            <a:off x="4599432" y="3657600"/>
            <a:ext cx="2962656" cy="731520"/>
          </a:xfrm>
          <a:prstGeom prst="rect">
            <a:avLst/>
          </a:prstGeom>
          <a:noFill/>
          <a:ln/>
        </p:spPr>
        <p:txBody>
          <a:bodyPr wrap="square" lIns="0" tIns="0" rIns="0" bIns="0" rtlCol="0" anchor="t"/>
          <a:lstStyle/>
          <a:p>
            <a:pPr marL="0" indent="0" algn="ctr">
              <a:buNone/>
            </a:pPr>
            <a:r>
              <a:rPr lang="en-US" sz="1200" dirty="0">
                <a:solidFill>
                  <a:srgbClr val="222A35"/>
                </a:solidFill>
                <a:latin typeface="Yu Gothic" pitchFamily="34" charset="0"/>
                <a:ea typeface="Yu Gothic" pitchFamily="34" charset="-122"/>
                <a:cs typeface="Yu Gothic" pitchFamily="34" charset="-120"/>
              </a:rPr>
              <a:t>委託先のSCS対応状況の調査・回収</a:t>
            </a:r>
            <a:endParaRPr lang="en-US" sz="1200" dirty="0"/>
          </a:p>
        </p:txBody>
      </p:sp>
      <p:sp>
        <p:nvSpPr>
          <p:cNvPr id="18" name="Text 16"/>
          <p:cNvSpPr/>
          <p:nvPr/>
        </p:nvSpPr>
        <p:spPr>
          <a:xfrm>
            <a:off x="7845552" y="1600200"/>
            <a:ext cx="265176" cy="2880360"/>
          </a:xfrm>
          <a:prstGeom prst="rect">
            <a:avLst/>
          </a:prstGeom>
          <a:noFill/>
          <a:ln/>
        </p:spPr>
        <p:txBody>
          <a:bodyPr wrap="square" lIns="0" tIns="0" rIns="0" bIns="0" rtlCol="0" anchor="ctr"/>
          <a:lstStyle/>
          <a:p>
            <a:pPr marL="0" indent="0" algn="ctr">
              <a:buNone/>
            </a:pPr>
            <a:r>
              <a:rPr lang="en-US" sz="1600" dirty="0">
                <a:solidFill>
                  <a:srgbClr val="44618C"/>
                </a:solidFill>
              </a:rPr>
              <a:t>▶</a:t>
            </a:r>
            <a:endParaRPr lang="en-US" sz="1600" dirty="0"/>
          </a:p>
        </p:txBody>
      </p:sp>
      <p:sp>
        <p:nvSpPr>
          <p:cNvPr id="19" name="Shape 17"/>
          <p:cNvSpPr/>
          <p:nvPr/>
        </p:nvSpPr>
        <p:spPr>
          <a:xfrm>
            <a:off x="8138160" y="1600200"/>
            <a:ext cx="3474720" cy="2880360"/>
          </a:xfrm>
          <a:prstGeom prst="roundRect">
            <a:avLst>
              <a:gd name="adj" fmla="val 2222"/>
            </a:avLst>
          </a:prstGeom>
          <a:solidFill>
            <a:srgbClr val="F4F7FB"/>
          </a:solidFill>
          <a:ln w="12700">
            <a:solidFill>
              <a:srgbClr val="D9E1F2"/>
            </a:solidFill>
            <a:prstDash val="solid"/>
          </a:ln>
          <a:effectLst>
            <a:outerShdw blurRad="101600" dist="38100" dir="8100000" algn="bl" rotWithShape="0">
              <a:srgbClr val="1F3864">
                <a:alpha val="12000"/>
              </a:srgbClr>
            </a:outerShdw>
          </a:effectLst>
        </p:spPr>
        <p:txBody>
          <a:bodyPr/>
          <a:lstStyle/>
          <a:p>
            <a:endParaRPr lang="ja-JP" altLang="en-US"/>
          </a:p>
        </p:txBody>
      </p:sp>
      <p:sp>
        <p:nvSpPr>
          <p:cNvPr id="20" name="Shape 18"/>
          <p:cNvSpPr/>
          <p:nvPr/>
        </p:nvSpPr>
        <p:spPr>
          <a:xfrm>
            <a:off x="9464040" y="1920240"/>
            <a:ext cx="822960" cy="822960"/>
          </a:xfrm>
          <a:prstGeom prst="ellipse">
            <a:avLst/>
          </a:prstGeom>
          <a:solidFill>
            <a:srgbClr val="1F3864"/>
          </a:solidFill>
          <a:ln/>
        </p:spPr>
        <p:txBody>
          <a:bodyPr/>
          <a:lstStyle/>
          <a:p>
            <a:endParaRPr lang="ja-JP" altLang="en-US"/>
          </a:p>
        </p:txBody>
      </p:sp>
      <p:sp>
        <p:nvSpPr>
          <p:cNvPr id="21" name="Text 19"/>
          <p:cNvSpPr/>
          <p:nvPr/>
        </p:nvSpPr>
        <p:spPr>
          <a:xfrm>
            <a:off x="9464040" y="1920240"/>
            <a:ext cx="822960" cy="822960"/>
          </a:xfrm>
          <a:prstGeom prst="rect">
            <a:avLst/>
          </a:prstGeom>
          <a:noFill/>
          <a:ln/>
        </p:spPr>
        <p:txBody>
          <a:bodyPr wrap="square" lIns="0" tIns="0" rIns="0" bIns="0" rtlCol="0" anchor="ctr"/>
          <a:lstStyle/>
          <a:p>
            <a:pPr marL="0" indent="0" algn="ctr">
              <a:buNone/>
            </a:pPr>
            <a:r>
              <a:rPr lang="en-US" sz="3000" b="1" dirty="0">
                <a:solidFill>
                  <a:srgbClr val="FFFFFF"/>
                </a:solidFill>
                <a:latin typeface="Yu Gothic" pitchFamily="34" charset="0"/>
                <a:ea typeface="Yu Gothic" pitchFamily="34" charset="-122"/>
                <a:cs typeface="Yu Gothic" pitchFamily="34" charset="-120"/>
              </a:rPr>
              <a:t>3</a:t>
            </a:r>
            <a:endParaRPr lang="en-US" sz="3000" dirty="0"/>
          </a:p>
        </p:txBody>
      </p:sp>
      <p:sp>
        <p:nvSpPr>
          <p:cNvPr id="22" name="Text 20"/>
          <p:cNvSpPr/>
          <p:nvPr/>
        </p:nvSpPr>
        <p:spPr>
          <a:xfrm>
            <a:off x="8321040" y="2880360"/>
            <a:ext cx="3108960" cy="274320"/>
          </a:xfrm>
          <a:prstGeom prst="rect">
            <a:avLst/>
          </a:prstGeom>
          <a:noFill/>
          <a:ln/>
        </p:spPr>
        <p:txBody>
          <a:bodyPr wrap="square" lIns="0" tIns="0" rIns="0" bIns="0" rtlCol="0" anchor="ctr"/>
          <a:lstStyle/>
          <a:p>
            <a:pPr marL="0" indent="0" algn="ctr">
              <a:buNone/>
            </a:pPr>
            <a:r>
              <a:rPr lang="en-US" sz="1100" b="1" kern="0" spc="100" dirty="0">
                <a:solidFill>
                  <a:srgbClr val="2E5496"/>
                </a:solidFill>
                <a:latin typeface="Yu Gothic" pitchFamily="34" charset="0"/>
                <a:ea typeface="Yu Gothic" pitchFamily="34" charset="-122"/>
                <a:cs typeface="Yu Gothic" pitchFamily="34" charset="-120"/>
              </a:rPr>
              <a:t>STEP 3</a:t>
            </a:r>
            <a:endParaRPr lang="en-US" sz="1100" dirty="0"/>
          </a:p>
        </p:txBody>
      </p:sp>
      <p:sp>
        <p:nvSpPr>
          <p:cNvPr id="23" name="Text 21"/>
          <p:cNvSpPr/>
          <p:nvPr/>
        </p:nvSpPr>
        <p:spPr>
          <a:xfrm>
            <a:off x="8321040" y="3172968"/>
            <a:ext cx="3108960" cy="411480"/>
          </a:xfrm>
          <a:prstGeom prst="rect">
            <a:avLst/>
          </a:prstGeom>
          <a:noFill/>
          <a:ln/>
        </p:spPr>
        <p:txBody>
          <a:bodyPr wrap="square" lIns="0" tIns="0" rIns="0" bIns="0" rtlCol="0" anchor="ctr"/>
          <a:lstStyle/>
          <a:p>
            <a:pPr marL="0" indent="0" algn="ctr">
              <a:buNone/>
            </a:pPr>
            <a:r>
              <a:rPr lang="en-US" sz="1700" b="1" dirty="0">
                <a:solidFill>
                  <a:srgbClr val="1F3864"/>
                </a:solidFill>
                <a:latin typeface="Yu Gothic" pitchFamily="34" charset="0"/>
                <a:ea typeface="Yu Gothic" pitchFamily="34" charset="-122"/>
                <a:cs typeface="Yu Gothic" pitchFamily="34" charset="-120"/>
              </a:rPr>
              <a:t>定常運用</a:t>
            </a:r>
            <a:endParaRPr lang="en-US" sz="1700" dirty="0"/>
          </a:p>
        </p:txBody>
      </p:sp>
      <p:sp>
        <p:nvSpPr>
          <p:cNvPr id="24" name="Text 22"/>
          <p:cNvSpPr/>
          <p:nvPr/>
        </p:nvSpPr>
        <p:spPr>
          <a:xfrm>
            <a:off x="8394192" y="3657600"/>
            <a:ext cx="2962656" cy="731520"/>
          </a:xfrm>
          <a:prstGeom prst="rect">
            <a:avLst/>
          </a:prstGeom>
          <a:noFill/>
          <a:ln/>
        </p:spPr>
        <p:txBody>
          <a:bodyPr wrap="square" lIns="0" tIns="0" rIns="0" bIns="0" rtlCol="0" anchor="t"/>
          <a:lstStyle/>
          <a:p>
            <a:pPr marL="0" indent="0" algn="ctr">
              <a:buNone/>
            </a:pPr>
            <a:r>
              <a:rPr lang="en-US" sz="1200" dirty="0">
                <a:solidFill>
                  <a:srgbClr val="222A35"/>
                </a:solidFill>
                <a:latin typeface="Yu Gothic" pitchFamily="34" charset="0"/>
                <a:ea typeface="Yu Gothic" pitchFamily="34" charset="-122"/>
                <a:cs typeface="Yu Gothic" pitchFamily="34" charset="-120"/>
              </a:rPr>
              <a:t>★の要請と、継続的なリスク統治（ガバナンス）</a:t>
            </a:r>
            <a:endParaRPr lang="en-US" sz="1200" dirty="0"/>
          </a:p>
        </p:txBody>
      </p:sp>
      <p:sp>
        <p:nvSpPr>
          <p:cNvPr id="25" name="Text 23"/>
          <p:cNvSpPr/>
          <p:nvPr/>
        </p:nvSpPr>
        <p:spPr>
          <a:xfrm>
            <a:off x="548640" y="4892040"/>
            <a:ext cx="11064240" cy="548640"/>
          </a:xfrm>
          <a:prstGeom prst="rect">
            <a:avLst/>
          </a:prstGeom>
          <a:noFill/>
          <a:ln/>
        </p:spPr>
        <p:txBody>
          <a:bodyPr wrap="square" lIns="0" tIns="0" rIns="0" bIns="0" rtlCol="0" anchor="ctr"/>
          <a:lstStyle/>
          <a:p>
            <a:pPr marL="0" indent="0">
              <a:buNone/>
            </a:pPr>
            <a:r>
              <a:rPr lang="en-US" sz="1150" dirty="0">
                <a:solidFill>
                  <a:srgbClr val="5A6675"/>
                </a:solidFill>
                <a:latin typeface="Yu Gothic" pitchFamily="34" charset="0"/>
                <a:ea typeface="Yu Gothic" pitchFamily="34" charset="-122"/>
                <a:cs typeface="Yu Gothic" pitchFamily="34" charset="-120"/>
              </a:rPr>
              <a:t>※ 大量の委託先を扱う場合は、管理プラットフォームの活用も選択肢となります（ツールの要否・選定は要件確定後に判断）。</a:t>
            </a:r>
            <a:endParaRPr lang="en-US" sz="1150" dirty="0"/>
          </a:p>
        </p:txBody>
      </p:sp>
      <p:sp>
        <p:nvSpPr>
          <p:cNvPr id="26" name="Text 24"/>
          <p:cNvSpPr/>
          <p:nvPr/>
        </p:nvSpPr>
        <p:spPr>
          <a:xfrm>
            <a:off x="548640" y="6419088"/>
            <a:ext cx="8229600" cy="274320"/>
          </a:xfrm>
          <a:prstGeom prst="rect">
            <a:avLst/>
          </a:prstGeom>
          <a:noFill/>
          <a:ln/>
        </p:spPr>
        <p:txBody>
          <a:bodyPr wrap="square" lIns="0" tIns="0" rIns="0" bIns="0" rtlCol="0" anchor="ctr"/>
          <a:lstStyle/>
          <a:p>
            <a:pPr marL="0" indent="0">
              <a:buNone/>
            </a:pPr>
            <a:r>
              <a:rPr lang="en-US" sz="850" dirty="0">
                <a:solidFill>
                  <a:srgbClr val="5A6675"/>
                </a:solidFill>
                <a:latin typeface="Yu Gothic" pitchFamily="34" charset="0"/>
                <a:ea typeface="Yu Gothic" pitchFamily="34" charset="-122"/>
                <a:cs typeface="Yu Gothic" pitchFamily="34" charset="-120"/>
              </a:rPr>
              <a:t>SCS評価制度 対応方針（社内稟議用・テンプレート）</a:t>
            </a:r>
            <a:endParaRPr lang="en-US" sz="850" dirty="0"/>
          </a:p>
        </p:txBody>
      </p:sp>
      <p:sp>
        <p:nvSpPr>
          <p:cNvPr id="27" name="Text 25"/>
          <p:cNvSpPr/>
          <p:nvPr/>
        </p:nvSpPr>
        <p:spPr>
          <a:xfrm>
            <a:off x="11247120" y="6419088"/>
            <a:ext cx="365760" cy="274320"/>
          </a:xfrm>
          <a:prstGeom prst="rect">
            <a:avLst/>
          </a:prstGeom>
          <a:noFill/>
          <a:ln/>
        </p:spPr>
        <p:txBody>
          <a:bodyPr wrap="square" lIns="0" tIns="0" rIns="0" bIns="0" rtlCol="0" anchor="ctr"/>
          <a:lstStyle/>
          <a:p>
            <a:pPr marL="0" indent="0" algn="r">
              <a:buNone/>
            </a:pPr>
            <a:r>
              <a:rPr lang="en-US" sz="850" dirty="0">
                <a:solidFill>
                  <a:srgbClr val="5A6675"/>
                </a:solidFill>
                <a:latin typeface="Yu Gothic" pitchFamily="34" charset="0"/>
                <a:ea typeface="Yu Gothic" pitchFamily="34" charset="-122"/>
                <a:cs typeface="Yu Gothic" pitchFamily="34" charset="-120"/>
              </a:rPr>
              <a:t>8</a:t>
            </a:r>
            <a:endParaRPr lang="en-US" sz="85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2F5FA"/>
        </a:solidFill>
        <a:effectLst/>
      </p:bgPr>
    </p:bg>
    <p:spTree>
      <p:nvGrpSpPr>
        <p:cNvPr id="1" name=""/>
        <p:cNvGrpSpPr/>
        <p:nvPr/>
      </p:nvGrpSpPr>
      <p:grpSpPr>
        <a:xfrm>
          <a:off x="0" y="0"/>
          <a:ext cx="0" cy="0"/>
          <a:chOff x="0" y="0"/>
          <a:chExt cx="0" cy="0"/>
        </a:xfrm>
      </p:grpSpPr>
      <p:sp>
        <p:nvSpPr>
          <p:cNvPr id="2" name="Shape 0"/>
          <p:cNvSpPr/>
          <p:nvPr/>
        </p:nvSpPr>
        <p:spPr>
          <a:xfrm>
            <a:off x="548640" y="475488"/>
            <a:ext cx="118872" cy="420624"/>
          </a:xfrm>
          <a:prstGeom prst="rect">
            <a:avLst/>
          </a:prstGeom>
          <a:solidFill>
            <a:srgbClr val="2E5496"/>
          </a:solidFill>
          <a:ln/>
        </p:spPr>
        <p:txBody>
          <a:bodyPr/>
          <a:lstStyle/>
          <a:p>
            <a:endParaRPr lang="ja-JP" altLang="en-US"/>
          </a:p>
        </p:txBody>
      </p:sp>
      <p:sp>
        <p:nvSpPr>
          <p:cNvPr id="3" name="Text 1"/>
          <p:cNvSpPr/>
          <p:nvPr/>
        </p:nvSpPr>
        <p:spPr>
          <a:xfrm>
            <a:off x="786384" y="457200"/>
            <a:ext cx="10058400" cy="274320"/>
          </a:xfrm>
          <a:prstGeom prst="rect">
            <a:avLst/>
          </a:prstGeom>
          <a:noFill/>
          <a:ln/>
        </p:spPr>
        <p:txBody>
          <a:bodyPr wrap="square" lIns="0" tIns="0" rIns="0" bIns="0" rtlCol="0" anchor="ctr"/>
          <a:lstStyle/>
          <a:p>
            <a:pPr marL="0" indent="0">
              <a:buNone/>
            </a:pPr>
            <a:r>
              <a:rPr lang="en-US" sz="1250" b="1" kern="0" spc="200" dirty="0">
                <a:solidFill>
                  <a:srgbClr val="2E5496"/>
                </a:solidFill>
                <a:latin typeface="Yu Gothic" pitchFamily="34" charset="0"/>
                <a:ea typeface="Yu Gothic" pitchFamily="34" charset="-122"/>
                <a:cs typeface="Yu Gothic" pitchFamily="34" charset="-120"/>
              </a:rPr>
              <a:t>本日のご決議</a:t>
            </a:r>
            <a:endParaRPr lang="en-US" sz="1250" dirty="0"/>
          </a:p>
        </p:txBody>
      </p:sp>
      <p:sp>
        <p:nvSpPr>
          <p:cNvPr id="4" name="Text 2"/>
          <p:cNvSpPr/>
          <p:nvPr/>
        </p:nvSpPr>
        <p:spPr>
          <a:xfrm>
            <a:off x="786384" y="713232"/>
            <a:ext cx="11155680" cy="548640"/>
          </a:xfrm>
          <a:prstGeom prst="rect">
            <a:avLst/>
          </a:prstGeom>
          <a:noFill/>
          <a:ln/>
        </p:spPr>
        <p:txBody>
          <a:bodyPr wrap="square" lIns="0" tIns="0" rIns="0" bIns="0" rtlCol="0" anchor="ctr"/>
          <a:lstStyle/>
          <a:p>
            <a:pPr marL="0" indent="0">
              <a:buNone/>
            </a:pPr>
            <a:r>
              <a:rPr lang="en-US" sz="2500" b="1" dirty="0">
                <a:solidFill>
                  <a:srgbClr val="1F3864"/>
                </a:solidFill>
                <a:latin typeface="Yu Gothic" pitchFamily="34" charset="0"/>
                <a:ea typeface="Yu Gothic" pitchFamily="34" charset="-122"/>
                <a:cs typeface="Yu Gothic" pitchFamily="34" charset="-120"/>
              </a:rPr>
              <a:t>決議事項</a:t>
            </a:r>
            <a:endParaRPr lang="en-US" sz="2500" dirty="0"/>
          </a:p>
        </p:txBody>
      </p:sp>
      <p:sp>
        <p:nvSpPr>
          <p:cNvPr id="5" name="Shape 3"/>
          <p:cNvSpPr/>
          <p:nvPr/>
        </p:nvSpPr>
        <p:spPr>
          <a:xfrm>
            <a:off x="548640" y="1600200"/>
            <a:ext cx="11064240" cy="3200400"/>
          </a:xfrm>
          <a:prstGeom prst="roundRect">
            <a:avLst>
              <a:gd name="adj" fmla="val 2000"/>
            </a:avLst>
          </a:prstGeom>
          <a:solidFill>
            <a:srgbClr val="FFFFFF"/>
          </a:solidFill>
          <a:ln w="12700">
            <a:solidFill>
              <a:srgbClr val="D9E1F2"/>
            </a:solidFill>
            <a:prstDash val="solid"/>
          </a:ln>
          <a:effectLst>
            <a:outerShdw blurRad="101600" dist="38100" dir="8100000" algn="bl" rotWithShape="0">
              <a:srgbClr val="1F3864">
                <a:alpha val="12000"/>
              </a:srgbClr>
            </a:outerShdw>
          </a:effectLst>
        </p:spPr>
        <p:txBody>
          <a:bodyPr/>
          <a:lstStyle/>
          <a:p>
            <a:endParaRPr lang="ja-JP" altLang="en-US"/>
          </a:p>
        </p:txBody>
      </p:sp>
      <p:sp>
        <p:nvSpPr>
          <p:cNvPr id="6" name="Shape 4"/>
          <p:cNvSpPr/>
          <p:nvPr/>
        </p:nvSpPr>
        <p:spPr>
          <a:xfrm>
            <a:off x="960120" y="1920240"/>
            <a:ext cx="566928" cy="566928"/>
          </a:xfrm>
          <a:prstGeom prst="ellipse">
            <a:avLst/>
          </a:prstGeom>
          <a:solidFill>
            <a:srgbClr val="1E7A5E"/>
          </a:solidFill>
          <a:ln/>
        </p:spPr>
        <p:txBody>
          <a:bodyPr/>
          <a:lstStyle/>
          <a:p>
            <a:endParaRPr lang="ja-JP" altLang="en-US"/>
          </a:p>
        </p:txBody>
      </p:sp>
      <p:pic>
        <p:nvPicPr>
          <p:cNvPr id="7" name="Image 0" descr="preencoded.png"/>
          <p:cNvPicPr>
            <a:picLocks noChangeAspect="1"/>
          </p:cNvPicPr>
          <p:nvPr/>
        </p:nvPicPr>
        <p:blipFill>
          <a:blip r:embed="rId3"/>
          <a:stretch>
            <a:fillRect/>
          </a:stretch>
        </p:blipFill>
        <p:spPr>
          <a:xfrm>
            <a:off x="1107521" y="2067641"/>
            <a:ext cx="272125" cy="272125"/>
          </a:xfrm>
          <a:prstGeom prst="rect">
            <a:avLst/>
          </a:prstGeom>
        </p:spPr>
      </p:pic>
      <p:sp>
        <p:nvSpPr>
          <p:cNvPr id="8" name="Text 5"/>
          <p:cNvSpPr/>
          <p:nvPr/>
        </p:nvSpPr>
        <p:spPr>
          <a:xfrm>
            <a:off x="1737360" y="1874520"/>
            <a:ext cx="9509760" cy="658368"/>
          </a:xfrm>
          <a:prstGeom prst="rect">
            <a:avLst/>
          </a:prstGeom>
          <a:noFill/>
          <a:ln/>
        </p:spPr>
        <p:txBody>
          <a:bodyPr wrap="square" lIns="0" tIns="0" rIns="0" bIns="0" rtlCol="0" anchor="ctr"/>
          <a:lstStyle/>
          <a:p>
            <a:pPr marL="0" indent="0">
              <a:buNone/>
            </a:pPr>
            <a:r>
              <a:rPr lang="en-US" sz="1550" b="1" dirty="0">
                <a:solidFill>
                  <a:srgbClr val="1F3864"/>
                </a:solidFill>
                <a:latin typeface="Yu Gothic" pitchFamily="34" charset="0"/>
                <a:ea typeface="Yu Gothic" pitchFamily="34" charset="-122"/>
                <a:cs typeface="Yu Gothic" pitchFamily="34" charset="-120"/>
              </a:rPr>
              <a:t>本プロジェクトの発足（サプライチェーンセキュリティ強化）</a:t>
            </a:r>
            <a:endParaRPr lang="en-US" sz="1550" dirty="0"/>
          </a:p>
        </p:txBody>
      </p:sp>
      <p:sp>
        <p:nvSpPr>
          <p:cNvPr id="9" name="Shape 6"/>
          <p:cNvSpPr/>
          <p:nvPr/>
        </p:nvSpPr>
        <p:spPr>
          <a:xfrm>
            <a:off x="960120" y="2788920"/>
            <a:ext cx="566928" cy="566928"/>
          </a:xfrm>
          <a:prstGeom prst="ellipse">
            <a:avLst/>
          </a:prstGeom>
          <a:solidFill>
            <a:srgbClr val="1E7A5E"/>
          </a:solidFill>
          <a:ln/>
        </p:spPr>
        <p:txBody>
          <a:bodyPr/>
          <a:lstStyle/>
          <a:p>
            <a:endParaRPr lang="ja-JP" altLang="en-US"/>
          </a:p>
        </p:txBody>
      </p:sp>
      <p:pic>
        <p:nvPicPr>
          <p:cNvPr id="10" name="Image 1" descr="preencoded.png"/>
          <p:cNvPicPr>
            <a:picLocks noChangeAspect="1"/>
          </p:cNvPicPr>
          <p:nvPr/>
        </p:nvPicPr>
        <p:blipFill>
          <a:blip r:embed="rId3"/>
          <a:stretch>
            <a:fillRect/>
          </a:stretch>
        </p:blipFill>
        <p:spPr>
          <a:xfrm>
            <a:off x="1107521" y="2936321"/>
            <a:ext cx="272125" cy="272125"/>
          </a:xfrm>
          <a:prstGeom prst="rect">
            <a:avLst/>
          </a:prstGeom>
        </p:spPr>
      </p:pic>
      <p:sp>
        <p:nvSpPr>
          <p:cNvPr id="11" name="Text 7"/>
          <p:cNvSpPr/>
          <p:nvPr/>
        </p:nvSpPr>
        <p:spPr>
          <a:xfrm>
            <a:off x="1737360" y="2743200"/>
            <a:ext cx="9509760" cy="658368"/>
          </a:xfrm>
          <a:prstGeom prst="rect">
            <a:avLst/>
          </a:prstGeom>
          <a:noFill/>
          <a:ln/>
        </p:spPr>
        <p:txBody>
          <a:bodyPr wrap="square" lIns="0" tIns="0" rIns="0" bIns="0" rtlCol="0" anchor="ctr"/>
          <a:lstStyle/>
          <a:p>
            <a:pPr marL="0" indent="0">
              <a:buNone/>
            </a:pPr>
            <a:r>
              <a:rPr lang="en-US" sz="1550" b="1" dirty="0">
                <a:solidFill>
                  <a:srgbClr val="1F3864"/>
                </a:solidFill>
                <a:latin typeface="Yu Gothic" pitchFamily="34" charset="0"/>
                <a:ea typeface="Yu Gothic" pitchFamily="34" charset="-122"/>
                <a:cs typeface="Yu Gothic" pitchFamily="34" charset="-120"/>
              </a:rPr>
              <a:t>SCS評価制度への対応方針の承認（★方針・段階的アプローチ・独禁法配慮）</a:t>
            </a:r>
            <a:endParaRPr lang="en-US" sz="1550" dirty="0"/>
          </a:p>
        </p:txBody>
      </p:sp>
      <p:sp>
        <p:nvSpPr>
          <p:cNvPr id="12" name="Shape 8"/>
          <p:cNvSpPr/>
          <p:nvPr/>
        </p:nvSpPr>
        <p:spPr>
          <a:xfrm>
            <a:off x="960120" y="3657600"/>
            <a:ext cx="566928" cy="566928"/>
          </a:xfrm>
          <a:prstGeom prst="ellipse">
            <a:avLst/>
          </a:prstGeom>
          <a:solidFill>
            <a:srgbClr val="1E7A5E"/>
          </a:solidFill>
          <a:ln/>
        </p:spPr>
        <p:txBody>
          <a:bodyPr/>
          <a:lstStyle/>
          <a:p>
            <a:endParaRPr lang="ja-JP" altLang="en-US"/>
          </a:p>
        </p:txBody>
      </p:sp>
      <p:pic>
        <p:nvPicPr>
          <p:cNvPr id="13" name="Image 2" descr="preencoded.png"/>
          <p:cNvPicPr>
            <a:picLocks noChangeAspect="1"/>
          </p:cNvPicPr>
          <p:nvPr/>
        </p:nvPicPr>
        <p:blipFill>
          <a:blip r:embed="rId3"/>
          <a:stretch>
            <a:fillRect/>
          </a:stretch>
        </p:blipFill>
        <p:spPr>
          <a:xfrm>
            <a:off x="1107521" y="3805001"/>
            <a:ext cx="272125" cy="272125"/>
          </a:xfrm>
          <a:prstGeom prst="rect">
            <a:avLst/>
          </a:prstGeom>
        </p:spPr>
      </p:pic>
      <p:sp>
        <p:nvSpPr>
          <p:cNvPr id="14" name="Text 9"/>
          <p:cNvSpPr/>
          <p:nvPr/>
        </p:nvSpPr>
        <p:spPr>
          <a:xfrm>
            <a:off x="1737360" y="3611880"/>
            <a:ext cx="9509760" cy="658368"/>
          </a:xfrm>
          <a:prstGeom prst="rect">
            <a:avLst/>
          </a:prstGeom>
          <a:noFill/>
          <a:ln/>
        </p:spPr>
        <p:txBody>
          <a:bodyPr wrap="square" lIns="0" tIns="0" rIns="0" bIns="0" rtlCol="0" anchor="ctr"/>
          <a:lstStyle/>
          <a:p>
            <a:pPr marL="0" indent="0">
              <a:buNone/>
            </a:pPr>
            <a:r>
              <a:rPr lang="en-US" sz="1550" b="1" dirty="0">
                <a:solidFill>
                  <a:srgbClr val="1F3864"/>
                </a:solidFill>
                <a:latin typeface="Yu Gothic" pitchFamily="34" charset="0"/>
                <a:ea typeface="Yu Gothic" pitchFamily="34" charset="-122"/>
                <a:cs typeface="Yu Gothic" pitchFamily="34" charset="-120"/>
              </a:rPr>
              <a:t>委託先の棚卸し・実態調査への着手</a:t>
            </a:r>
            <a:endParaRPr lang="en-US" sz="1550" dirty="0"/>
          </a:p>
        </p:txBody>
      </p:sp>
      <p:sp>
        <p:nvSpPr>
          <p:cNvPr id="15" name="Text 10"/>
          <p:cNvSpPr/>
          <p:nvPr/>
        </p:nvSpPr>
        <p:spPr>
          <a:xfrm>
            <a:off x="731520" y="4937760"/>
            <a:ext cx="11064240" cy="548640"/>
          </a:xfrm>
          <a:prstGeom prst="rect">
            <a:avLst/>
          </a:prstGeom>
          <a:noFill/>
          <a:ln/>
        </p:spPr>
        <p:txBody>
          <a:bodyPr wrap="square" lIns="0" tIns="0" rIns="0" bIns="0" rtlCol="0" anchor="ctr"/>
          <a:lstStyle/>
          <a:p>
            <a:pPr marL="0" indent="0">
              <a:buNone/>
            </a:pPr>
            <a:r>
              <a:rPr lang="en-US" sz="1200" dirty="0">
                <a:solidFill>
                  <a:srgbClr val="5A6675"/>
                </a:solidFill>
                <a:latin typeface="Yu Gothic" pitchFamily="34" charset="0"/>
                <a:ea typeface="Yu Gothic" pitchFamily="34" charset="-122"/>
                <a:cs typeface="Yu Gothic" pitchFamily="34" charset="-120"/>
              </a:rPr>
              <a:t>※ 具体的なツールの選定・導入予算は、対応要件の確定後に、あらためて上申いたします。</a:t>
            </a:r>
            <a:endParaRPr lang="en-US" sz="1200" dirty="0"/>
          </a:p>
        </p:txBody>
      </p:sp>
      <p:sp>
        <p:nvSpPr>
          <p:cNvPr id="16" name="Text 11"/>
          <p:cNvSpPr/>
          <p:nvPr/>
        </p:nvSpPr>
        <p:spPr>
          <a:xfrm>
            <a:off x="548640" y="6419088"/>
            <a:ext cx="8229600" cy="274320"/>
          </a:xfrm>
          <a:prstGeom prst="rect">
            <a:avLst/>
          </a:prstGeom>
          <a:noFill/>
          <a:ln/>
        </p:spPr>
        <p:txBody>
          <a:bodyPr wrap="square" lIns="0" tIns="0" rIns="0" bIns="0" rtlCol="0" anchor="ctr"/>
          <a:lstStyle/>
          <a:p>
            <a:pPr marL="0" indent="0">
              <a:buNone/>
            </a:pPr>
            <a:r>
              <a:rPr lang="en-US" sz="850" dirty="0">
                <a:solidFill>
                  <a:srgbClr val="5A6675"/>
                </a:solidFill>
                <a:latin typeface="Yu Gothic" pitchFamily="34" charset="0"/>
                <a:ea typeface="Yu Gothic" pitchFamily="34" charset="-122"/>
                <a:cs typeface="Yu Gothic" pitchFamily="34" charset="-120"/>
              </a:rPr>
              <a:t>SCS評価制度 対応方針（社内稟議用・テンプレート）</a:t>
            </a:r>
            <a:endParaRPr lang="en-US" sz="850" dirty="0"/>
          </a:p>
        </p:txBody>
      </p:sp>
      <p:sp>
        <p:nvSpPr>
          <p:cNvPr id="17" name="Text 12"/>
          <p:cNvSpPr/>
          <p:nvPr/>
        </p:nvSpPr>
        <p:spPr>
          <a:xfrm>
            <a:off x="11247120" y="6419088"/>
            <a:ext cx="365760" cy="274320"/>
          </a:xfrm>
          <a:prstGeom prst="rect">
            <a:avLst/>
          </a:prstGeom>
          <a:noFill/>
          <a:ln/>
        </p:spPr>
        <p:txBody>
          <a:bodyPr wrap="square" lIns="0" tIns="0" rIns="0" bIns="0" rtlCol="0" anchor="ctr"/>
          <a:lstStyle/>
          <a:p>
            <a:pPr marL="0" indent="0" algn="r">
              <a:buNone/>
            </a:pPr>
            <a:r>
              <a:rPr lang="en-US" sz="850" dirty="0">
                <a:solidFill>
                  <a:srgbClr val="5A6675"/>
                </a:solidFill>
                <a:latin typeface="Yu Gothic" pitchFamily="34" charset="0"/>
                <a:ea typeface="Yu Gothic" pitchFamily="34" charset="-122"/>
                <a:cs typeface="Yu Gothic" pitchFamily="34" charset="-120"/>
              </a:rPr>
              <a:t>9</a:t>
            </a:r>
            <a:endParaRPr lang="en-US" sz="85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0291B81A5346004998EAEDED8104FC95" ma:contentTypeVersion="12" ma:contentTypeDescription="新しいドキュメントを作成します。" ma:contentTypeScope="" ma:versionID="cd8af64e11372f3bc294596bf1f55c44">
  <xsd:schema xmlns:xsd="http://www.w3.org/2001/XMLSchema" xmlns:xs="http://www.w3.org/2001/XMLSchema" xmlns:p="http://schemas.microsoft.com/office/2006/metadata/properties" xmlns:ns2="5d71eff9-1243-4aa9-a921-ee70ed88bc5e" xmlns:ns3="e415c97b-b114-401f-934a-f40705ca4773" targetNamespace="http://schemas.microsoft.com/office/2006/metadata/properties" ma:root="true" ma:fieldsID="33141191709b8acedb9c2dc633d4ff16" ns2:_="" ns3:_="">
    <xsd:import namespace="5d71eff9-1243-4aa9-a921-ee70ed88bc5e"/>
    <xsd:import namespace="e415c97b-b114-401f-934a-f40705ca4773"/>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d71eff9-1243-4aa9-a921-ee70ed88bc5e"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画像タグ" ma:readOnly="false" ma:fieldId="{5cf76f15-5ced-4ddc-b409-7134ff3c332f}" ma:taxonomyMulti="true" ma:sspId="4059aa5d-9861-40da-80a8-09b81f529306"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415c97b-b114-401f-934a-f40705ca4773"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4a6b9991-0428-4a61-a07d-b1214b29016d}" ma:internalName="TaxCatchAll" ma:showField="CatchAllData" ma:web="e415c97b-b114-401f-934a-f40705ca477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d71eff9-1243-4aa9-a921-ee70ed88bc5e">
      <Terms xmlns="http://schemas.microsoft.com/office/infopath/2007/PartnerControls"/>
    </lcf76f155ced4ddcb4097134ff3c332f>
    <TaxCatchAll xmlns="e415c97b-b114-401f-934a-f40705ca4773" xsi:nil="true"/>
  </documentManagement>
</p:properties>
</file>

<file path=customXml/itemProps1.xml><?xml version="1.0" encoding="utf-8"?>
<ds:datastoreItem xmlns:ds="http://schemas.openxmlformats.org/officeDocument/2006/customXml" ds:itemID="{E2A8AA57-200E-409F-9378-C4DB7DAD39AF}"/>
</file>

<file path=customXml/itemProps2.xml><?xml version="1.0" encoding="utf-8"?>
<ds:datastoreItem xmlns:ds="http://schemas.openxmlformats.org/officeDocument/2006/customXml" ds:itemID="{C55CBD6E-3143-4526-A62A-A72DC690D942}"/>
</file>

<file path=customXml/itemProps3.xml><?xml version="1.0" encoding="utf-8"?>
<ds:datastoreItem xmlns:ds="http://schemas.openxmlformats.org/officeDocument/2006/customXml" ds:itemID="{DAB40535-E47A-408A-8F0A-2A66C9721ACA}"/>
</file>

<file path=docProps/app.xml><?xml version="1.0" encoding="utf-8"?>
<Properties xmlns="http://schemas.openxmlformats.org/officeDocument/2006/extended-properties" xmlns:vt="http://schemas.openxmlformats.org/officeDocument/2006/docPropsVTypes">
  <TotalTime>0</TotalTime>
  <Words>1211</Words>
  <Application>Microsoft Office PowerPoint</Application>
  <PresentationFormat>ユーザー設定</PresentationFormat>
  <Paragraphs>156</Paragraphs>
  <Slides>11</Slides>
  <Notes>11</Notes>
  <HiddenSlides>0</HiddenSlides>
  <MMClips>0</MMClips>
  <ScaleCrop>false</ScaleCrop>
  <HeadingPairs>
    <vt:vector size="6" baseType="variant">
      <vt:variant>
        <vt:lpstr>使用されているフォント</vt:lpstr>
      </vt:variant>
      <vt:variant>
        <vt:i4>2</vt:i4>
      </vt:variant>
      <vt:variant>
        <vt:lpstr>テーマ</vt:lpstr>
      </vt:variant>
      <vt:variant>
        <vt:i4>1</vt:i4>
      </vt:variant>
      <vt:variant>
        <vt:lpstr>スライド タイトル</vt:lpstr>
      </vt:variant>
      <vt:variant>
        <vt:i4>11</vt:i4>
      </vt:variant>
    </vt:vector>
  </HeadingPairs>
  <TitlesOfParts>
    <vt:vector size="14" baseType="lpstr">
      <vt:lpstr>Yu Gothic</vt:lpstr>
      <vt:lpstr>Arial</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1</cp:revision>
  <dcterms:created xsi:type="dcterms:W3CDTF">2026-07-27T08:06:36Z</dcterms:created>
  <dcterms:modified xsi:type="dcterms:W3CDTF">2026-07-27T08:18:11Z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0x0101000291B81A5346004998EAEDED8104FC95</vt:lpwstr>
  </property>
</Properties>
</file>